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Lst>
  <p:notesMasterIdLst>
    <p:notesMasterId r:id="rId16"/>
  </p:notesMasterIdLst>
  <p:handoutMasterIdLst>
    <p:handoutMasterId r:id="rId17"/>
  </p:handoutMasterIdLst>
  <p:sldIdLst>
    <p:sldId id="256" r:id="rId2"/>
    <p:sldId id="262" r:id="rId3"/>
    <p:sldId id="267" r:id="rId4"/>
    <p:sldId id="269" r:id="rId5"/>
    <p:sldId id="270" r:id="rId6"/>
    <p:sldId id="271" r:id="rId7"/>
    <p:sldId id="272" r:id="rId8"/>
    <p:sldId id="273" r:id="rId9"/>
    <p:sldId id="274" r:id="rId10"/>
    <p:sldId id="275" r:id="rId11"/>
    <p:sldId id="276" r:id="rId12"/>
    <p:sldId id="277" r:id="rId13"/>
    <p:sldId id="278" r:id="rId14"/>
    <p:sldId id="280" r:id="rId15"/>
  </p:sldIdLst>
  <p:sldSz cx="9144000" cy="12192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 userDrawn="1">
          <p15:clr>
            <a:srgbClr val="A4A3A4"/>
          </p15:clr>
        </p15:guide>
        <p15:guide id="2" pos="5621" userDrawn="1">
          <p15:clr>
            <a:srgbClr val="A4A3A4"/>
          </p15:clr>
        </p15:guide>
        <p15:guide id="3" orient="horz" pos="1217" userDrawn="1">
          <p15:clr>
            <a:srgbClr val="A4A3A4"/>
          </p15:clr>
        </p15:guide>
        <p15:guide id="4" orient="horz" pos="2223" userDrawn="1">
          <p15:clr>
            <a:srgbClr val="A4A3A4"/>
          </p15:clr>
        </p15:guide>
        <p15:guide id="5" orient="horz" pos="3573" userDrawn="1">
          <p15:clr>
            <a:srgbClr val="A4A3A4"/>
          </p15:clr>
        </p15:guide>
        <p15:guide id="6" pos="4473" userDrawn="1">
          <p15:clr>
            <a:srgbClr val="A4A3A4"/>
          </p15:clr>
        </p15:guide>
        <p15:guide id="7" pos="4413" userDrawn="1">
          <p15:clr>
            <a:srgbClr val="A4A3A4"/>
          </p15:clr>
        </p15:guide>
        <p15:guide id="8" orient="horz" pos="6908" userDrawn="1">
          <p15:clr>
            <a:srgbClr val="A4A3A4"/>
          </p15:clr>
        </p15:guide>
        <p15:guide id="9" orient="horz" pos="5065" userDrawn="1">
          <p15:clr>
            <a:srgbClr val="A4A3A4"/>
          </p15:clr>
        </p15:guide>
        <p15:guide id="10" orient="horz" pos="1583" userDrawn="1">
          <p15:clr>
            <a:srgbClr val="A4A3A4"/>
          </p15:clr>
        </p15:guide>
        <p15:guide id="11" orient="horz" pos="5024" userDrawn="1">
          <p15:clr>
            <a:srgbClr val="A4A3A4"/>
          </p15:clr>
        </p15:guide>
        <p15:guide id="12" orient="horz" pos="279" userDrawn="1">
          <p15:clr>
            <a:srgbClr val="A4A3A4"/>
          </p15:clr>
        </p15:guide>
        <p15:guide id="13" orient="horz" pos="85" userDrawn="1">
          <p15:clr>
            <a:srgbClr val="A4A3A4"/>
          </p15:clr>
        </p15:guide>
        <p15:guide id="14" pos="3455" userDrawn="1">
          <p15:clr>
            <a:srgbClr val="A4A3A4"/>
          </p15:clr>
        </p15:guide>
        <p15:guide id="15" pos="5659" userDrawn="1">
          <p15:clr>
            <a:srgbClr val="A4A3A4"/>
          </p15:clr>
        </p15:guide>
        <p15:guide id="16" pos="23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vid" initials="PD" lastIdx="1" clrIdx="0"/>
  <p:cmAuthor id="2" name="Melissa Lynch" initials="ML" lastIdx="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1A2E"/>
    <a:srgbClr val="FFFFFF"/>
    <a:srgbClr val="C50B26"/>
    <a:srgbClr val="F5D6D6"/>
    <a:srgbClr val="DDDDDD"/>
    <a:srgbClr val="000000"/>
    <a:srgbClr val="A92028"/>
    <a:srgbClr val="169C71"/>
    <a:srgbClr val="00895F"/>
    <a:srgbClr val="128A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7339" autoAdjust="0"/>
  </p:normalViewPr>
  <p:slideViewPr>
    <p:cSldViewPr snapToGrid="0" showGuides="1">
      <p:cViewPr varScale="1">
        <p:scale>
          <a:sx n="59" d="100"/>
          <a:sy n="59" d="100"/>
        </p:scale>
        <p:origin x="2634" y="84"/>
      </p:cViewPr>
      <p:guideLst>
        <p:guide orient="horz" pos="1275"/>
        <p:guide pos="5621"/>
        <p:guide orient="horz" pos="1217"/>
        <p:guide orient="horz" pos="2223"/>
        <p:guide orient="horz" pos="3573"/>
        <p:guide pos="4473"/>
        <p:guide pos="4413"/>
        <p:guide orient="horz" pos="6908"/>
        <p:guide orient="horz" pos="5065"/>
        <p:guide orient="horz" pos="1583"/>
        <p:guide orient="horz" pos="5024"/>
        <p:guide orient="horz" pos="279"/>
        <p:guide orient="horz" pos="85"/>
        <p:guide pos="3455"/>
        <p:guide pos="5659"/>
        <p:guide pos="2360"/>
      </p:guideLst>
    </p:cSldViewPr>
  </p:slideViewPr>
  <p:outlineViewPr>
    <p:cViewPr>
      <p:scale>
        <a:sx n="33" d="100"/>
        <a:sy n="33" d="100"/>
      </p:scale>
      <p:origin x="0" y="1392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65139"/>
          </a:xfrm>
          <a:prstGeom prst="rect">
            <a:avLst/>
          </a:prstGeom>
        </p:spPr>
        <p:txBody>
          <a:bodyPr vert="horz" lIns="91426" tIns="45713" rIns="91426" bIns="45713" rtlCol="0"/>
          <a:lstStyle>
            <a:lvl1pPr algn="l">
              <a:defRPr sz="1200"/>
            </a:lvl1pPr>
          </a:lstStyle>
          <a:p>
            <a:endParaRPr lang="en-US" dirty="0"/>
          </a:p>
        </p:txBody>
      </p:sp>
      <p:sp>
        <p:nvSpPr>
          <p:cNvPr id="3" name="Date Placeholder 2"/>
          <p:cNvSpPr>
            <a:spLocks noGrp="1"/>
          </p:cNvSpPr>
          <p:nvPr>
            <p:ph type="dt" sz="quarter" idx="1"/>
          </p:nvPr>
        </p:nvSpPr>
        <p:spPr>
          <a:xfrm>
            <a:off x="3884614" y="2"/>
            <a:ext cx="2971800" cy="465139"/>
          </a:xfrm>
          <a:prstGeom prst="rect">
            <a:avLst/>
          </a:prstGeom>
        </p:spPr>
        <p:txBody>
          <a:bodyPr vert="horz" lIns="91426" tIns="45713" rIns="91426" bIns="45713" rtlCol="0"/>
          <a:lstStyle>
            <a:lvl1pPr algn="r">
              <a:defRPr sz="1200"/>
            </a:lvl1pPr>
          </a:lstStyle>
          <a:p>
            <a:fld id="{39F9F125-F86C-45CC-B902-1ABC1093D2A6}" type="datetimeFigureOut">
              <a:rPr lang="en-US" smtClean="0"/>
              <a:t>1/25/2024</a:t>
            </a:fld>
            <a:endParaRPr lang="en-US" dirty="0"/>
          </a:p>
        </p:txBody>
      </p:sp>
      <p:sp>
        <p:nvSpPr>
          <p:cNvPr id="4" name="Footer Placeholder 3"/>
          <p:cNvSpPr>
            <a:spLocks noGrp="1"/>
          </p:cNvSpPr>
          <p:nvPr>
            <p:ph type="ftr" sz="quarter" idx="2"/>
          </p:nvPr>
        </p:nvSpPr>
        <p:spPr>
          <a:xfrm>
            <a:off x="1" y="8829676"/>
            <a:ext cx="2971800" cy="465139"/>
          </a:xfrm>
          <a:prstGeom prst="rect">
            <a:avLst/>
          </a:prstGeom>
        </p:spPr>
        <p:txBody>
          <a:bodyPr vert="horz" lIns="91426" tIns="45713" rIns="91426"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676"/>
            <a:ext cx="2971800" cy="465139"/>
          </a:xfrm>
          <a:prstGeom prst="rect">
            <a:avLst/>
          </a:prstGeom>
        </p:spPr>
        <p:txBody>
          <a:bodyPr vert="horz" lIns="91426" tIns="45713" rIns="91426" bIns="45713" rtlCol="0" anchor="b"/>
          <a:lstStyle>
            <a:lvl1pPr algn="r">
              <a:defRPr sz="1200"/>
            </a:lvl1pPr>
          </a:lstStyle>
          <a:p>
            <a:fld id="{F43B9BCD-F0A6-4F9B-84D5-F70AD843DE4D}" type="slidenum">
              <a:rPr lang="en-US" smtClean="0"/>
              <a:t>‹#›</a:t>
            </a:fld>
            <a:endParaRPr lang="en-US" dirty="0"/>
          </a:p>
        </p:txBody>
      </p:sp>
    </p:spTree>
    <p:extLst>
      <p:ext uri="{BB962C8B-B14F-4D97-AF65-F5344CB8AC3E}">
        <p14:creationId xmlns:p14="http://schemas.microsoft.com/office/powerpoint/2010/main" val="4220590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26" tIns="45713" rIns="91426" bIns="45713" rtlCol="0"/>
          <a:lstStyle>
            <a:lvl1pPr algn="l">
              <a:defRPr sz="1200"/>
            </a:lvl1pPr>
          </a:lstStyle>
          <a:p>
            <a:endParaRPr lang="en-US" dirty="0"/>
          </a:p>
        </p:txBody>
      </p:sp>
      <p:sp>
        <p:nvSpPr>
          <p:cNvPr id="3" name="Date Placeholder 2"/>
          <p:cNvSpPr>
            <a:spLocks noGrp="1"/>
          </p:cNvSpPr>
          <p:nvPr>
            <p:ph type="dt" idx="1"/>
          </p:nvPr>
        </p:nvSpPr>
        <p:spPr>
          <a:xfrm>
            <a:off x="3884614" y="0"/>
            <a:ext cx="2971800" cy="464820"/>
          </a:xfrm>
          <a:prstGeom prst="rect">
            <a:avLst/>
          </a:prstGeom>
        </p:spPr>
        <p:txBody>
          <a:bodyPr vert="horz" lIns="91426" tIns="45713" rIns="91426" bIns="45713" rtlCol="0"/>
          <a:lstStyle>
            <a:lvl1pPr algn="r">
              <a:defRPr sz="1200"/>
            </a:lvl1pPr>
          </a:lstStyle>
          <a:p>
            <a:fld id="{B5F5AA00-B358-494B-976A-8FD2A467C784}" type="datetimeFigureOut">
              <a:rPr lang="en-US" smtClean="0"/>
              <a:pPr/>
              <a:t>1/25/2024</a:t>
            </a:fld>
            <a:endParaRPr lang="en-US" dirty="0"/>
          </a:p>
        </p:txBody>
      </p:sp>
      <p:sp>
        <p:nvSpPr>
          <p:cNvPr id="4" name="Slide Image Placeholder 3"/>
          <p:cNvSpPr>
            <a:spLocks noGrp="1" noRot="1" noChangeAspect="1"/>
          </p:cNvSpPr>
          <p:nvPr>
            <p:ph type="sldImg" idx="2"/>
          </p:nvPr>
        </p:nvSpPr>
        <p:spPr>
          <a:xfrm>
            <a:off x="2122488" y="696913"/>
            <a:ext cx="2613025" cy="3486150"/>
          </a:xfrm>
          <a:prstGeom prst="rect">
            <a:avLst/>
          </a:prstGeom>
          <a:noFill/>
          <a:ln w="12700">
            <a:solidFill>
              <a:prstClr val="black"/>
            </a:solidFill>
          </a:ln>
        </p:spPr>
        <p:txBody>
          <a:bodyPr vert="horz" lIns="91426" tIns="45713" rIns="91426" bIns="45713"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26" tIns="45713" rIns="91426"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2971800" cy="464820"/>
          </a:xfrm>
          <a:prstGeom prst="rect">
            <a:avLst/>
          </a:prstGeom>
        </p:spPr>
        <p:txBody>
          <a:bodyPr vert="horz" lIns="91426" tIns="45713" rIns="91426"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1426" tIns="45713" rIns="91426" bIns="45713" rtlCol="0" anchor="b"/>
          <a:lstStyle>
            <a:lvl1pPr algn="r">
              <a:defRPr sz="1200"/>
            </a:lvl1pPr>
          </a:lstStyle>
          <a:p>
            <a:fld id="{9E6C8909-495D-435D-8BEC-058DD37ABB21}" type="slidenum">
              <a:rPr lang="en-US" smtClean="0"/>
              <a:pPr/>
              <a:t>‹#›</a:t>
            </a:fld>
            <a:endParaRPr lang="en-US" dirty="0"/>
          </a:p>
        </p:txBody>
      </p:sp>
    </p:spTree>
    <p:extLst>
      <p:ext uri="{BB962C8B-B14F-4D97-AF65-F5344CB8AC3E}">
        <p14:creationId xmlns:p14="http://schemas.microsoft.com/office/powerpoint/2010/main" val="300139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localhost/Volumes/WorkDrive/___CLARK/___All_Jobs/__BRANDING/___2015/__Rollout/Rollout_PPT/__PPT_Linear_RED_DIVIDER_KO_2-01.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9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1191E4-82E9-45F4-9BC7-DB7070EE63A7}"/>
              </a:ext>
            </a:extLst>
          </p:cNvPr>
          <p:cNvSpPr/>
          <p:nvPr userDrawn="1"/>
        </p:nvSpPr>
        <p:spPr>
          <a:xfrm>
            <a:off x="0" y="0"/>
            <a:ext cx="9144000" cy="75353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A84015EC-611D-4304-BC3F-68E88191364B}"/>
              </a:ext>
            </a:extLst>
          </p:cNvPr>
          <p:cNvPicPr>
            <a:picLocks noChangeAspect="1"/>
          </p:cNvPicPr>
          <p:nvPr userDrawn="1"/>
        </p:nvPicPr>
        <p:blipFill>
          <a:blip r:embed="rId2"/>
          <a:stretch>
            <a:fillRect/>
          </a:stretch>
        </p:blipFill>
        <p:spPr>
          <a:xfrm>
            <a:off x="0" y="2767881"/>
            <a:ext cx="9144000" cy="6656237"/>
          </a:xfrm>
          <a:prstGeom prst="rect">
            <a:avLst/>
          </a:prstGeom>
        </p:spPr>
      </p:pic>
      <p:sp>
        <p:nvSpPr>
          <p:cNvPr id="7" name="TextBox 6">
            <a:extLst>
              <a:ext uri="{FF2B5EF4-FFF2-40B4-BE49-F238E27FC236}">
                <a16:creationId xmlns:a16="http://schemas.microsoft.com/office/drawing/2014/main" id="{D7D4FB3D-FFF6-4726-9D40-D76C1389C56C}"/>
              </a:ext>
            </a:extLst>
          </p:cNvPr>
          <p:cNvSpPr txBox="1"/>
          <p:nvPr userDrawn="1"/>
        </p:nvSpPr>
        <p:spPr>
          <a:xfrm>
            <a:off x="0" y="2133599"/>
            <a:ext cx="9144000" cy="1785104"/>
          </a:xfrm>
          <a:prstGeom prst="rect">
            <a:avLst/>
          </a:prstGeom>
          <a:noFill/>
        </p:spPr>
        <p:txBody>
          <a:bodyPr wrap="square" rtlCol="0">
            <a:spAutoFit/>
          </a:bodyPr>
          <a:lstStyle/>
          <a:p>
            <a:pPr algn="ctr"/>
            <a:r>
              <a:rPr lang="en-US" sz="5500" dirty="0">
                <a:solidFill>
                  <a:schemeClr val="bg1"/>
                </a:solidFill>
                <a:latin typeface="Whitney" pitchFamily="50" charset="0"/>
              </a:rPr>
              <a:t>SPS</a:t>
            </a:r>
          </a:p>
          <a:p>
            <a:pPr algn="ctr"/>
            <a:r>
              <a:rPr lang="en-US" sz="5500" dirty="0">
                <a:solidFill>
                  <a:schemeClr val="bg1"/>
                </a:solidFill>
                <a:latin typeface="Whitney" pitchFamily="50" charset="0"/>
              </a:rPr>
              <a:t> Resume Guide</a:t>
            </a:r>
          </a:p>
        </p:txBody>
      </p:sp>
    </p:spTree>
    <p:extLst>
      <p:ext uri="{BB962C8B-B14F-4D97-AF65-F5344CB8AC3E}">
        <p14:creationId xmlns:p14="http://schemas.microsoft.com/office/powerpoint/2010/main" val="14113564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accent1"/>
                </a:solidFill>
              </a:defRPr>
            </a:lvl1pPr>
          </a:lstStyle>
          <a:p>
            <a:r>
              <a:rPr lang="en-US" dirty="0"/>
              <a:t>Use This for Text Slides</a:t>
            </a:r>
          </a:p>
        </p:txBody>
      </p:sp>
      <p:sp>
        <p:nvSpPr>
          <p:cNvPr id="3" name="Content Placeholder 2"/>
          <p:cNvSpPr>
            <a:spLocks noGrp="1"/>
          </p:cNvSpPr>
          <p:nvPr>
            <p:ph idx="1" hasCustomPrompt="1"/>
          </p:nvPr>
        </p:nvSpPr>
        <p:spPr>
          <a:xfrm>
            <a:off x="457200" y="2813537"/>
            <a:ext cx="8229600" cy="8077419"/>
          </a:xfrm>
          <a:prstGeom prst="rect">
            <a:avLst/>
          </a:prstGeom>
        </p:spPr>
        <p:txBody>
          <a:bodyPr/>
          <a:lstStyle>
            <a:lvl1pPr marL="128588" indent="-128588">
              <a:buClr>
                <a:schemeClr val="accent1"/>
              </a:buClr>
              <a:buSzPct val="110000"/>
              <a:buFont typeface="Arial" pitchFamily="34" charset="0"/>
              <a:buChar char="•"/>
              <a:defRPr/>
            </a:lvl1pPr>
            <a:lvl2pPr marL="257175" indent="-128588">
              <a:buClr>
                <a:schemeClr val="accent1"/>
              </a:buClr>
              <a:buFont typeface="Arial" pitchFamily="34" charset="0"/>
              <a:buChar char="•"/>
              <a:defRPr sz="1350"/>
            </a:lvl2pPr>
            <a:lvl3pPr marL="385763" indent="-128588">
              <a:buClr>
                <a:schemeClr val="accent1"/>
              </a:buClr>
              <a:buSzPct val="110000"/>
              <a:buFont typeface="Arial" pitchFamily="34" charset="0"/>
              <a:buChar char="•"/>
              <a:defRPr sz="1238">
                <a:solidFill>
                  <a:schemeClr val="tx1">
                    <a:lumMod val="50000"/>
                    <a:lumOff val="50000"/>
                  </a:schemeClr>
                </a:solidFill>
              </a:defRPr>
            </a:lvl3pPr>
            <a:lvl4pPr>
              <a:buClr>
                <a:srgbClr val="CC3333"/>
              </a:buClr>
              <a:defRPr/>
            </a:lvl4pPr>
          </a:lstStyle>
          <a:p>
            <a:pPr lvl="0"/>
            <a:r>
              <a:rPr lang="en-US" dirty="0"/>
              <a:t>First level in sentence case</a:t>
            </a:r>
          </a:p>
          <a:p>
            <a:pPr lvl="1"/>
            <a:r>
              <a:rPr lang="en-US" dirty="0"/>
              <a:t>Second level</a:t>
            </a:r>
          </a:p>
          <a:p>
            <a:pPr lvl="2"/>
            <a:r>
              <a:rPr lang="en-US" dirty="0"/>
              <a:t>Third level</a:t>
            </a:r>
          </a:p>
        </p:txBody>
      </p:sp>
      <p:sp>
        <p:nvSpPr>
          <p:cNvPr id="8" name="Footer Placeholder 1"/>
          <p:cNvSpPr>
            <a:spLocks noGrp="1"/>
          </p:cNvSpPr>
          <p:nvPr>
            <p:ph type="ftr" sz="quarter" idx="3"/>
          </p:nvPr>
        </p:nvSpPr>
        <p:spPr>
          <a:xfrm>
            <a:off x="3138799" y="11326133"/>
            <a:ext cx="2895600" cy="649111"/>
          </a:xfrm>
          <a:prstGeom prst="rect">
            <a:avLst/>
          </a:prstGeom>
        </p:spPr>
        <p:txBody>
          <a:bodyPr vert="horz" lIns="0" tIns="0" rIns="0" bIns="0" rtlCol="0" anchor="ctr" anchorCtr="0"/>
          <a:lstStyle>
            <a:lvl1pPr algn="ctr">
              <a:defRPr sz="450">
                <a:solidFill>
                  <a:srgbClr val="FFFFFF"/>
                </a:solidFill>
                <a:latin typeface="Arila"/>
                <a:cs typeface="Arila"/>
              </a:defRPr>
            </a:lvl1pPr>
          </a:lstStyle>
          <a:p>
            <a:r>
              <a:rPr lang="en-US" dirty="0"/>
              <a:t>Presentation Title</a:t>
            </a:r>
          </a:p>
        </p:txBody>
      </p:sp>
      <p:sp>
        <p:nvSpPr>
          <p:cNvPr id="9" name="Date Placeholder 3"/>
          <p:cNvSpPr>
            <a:spLocks noGrp="1"/>
          </p:cNvSpPr>
          <p:nvPr>
            <p:ph type="dt" sz="half" idx="2"/>
          </p:nvPr>
        </p:nvSpPr>
        <p:spPr>
          <a:xfrm>
            <a:off x="471799" y="11326133"/>
            <a:ext cx="2133600" cy="649111"/>
          </a:xfrm>
          <a:prstGeom prst="rect">
            <a:avLst/>
          </a:prstGeom>
        </p:spPr>
        <p:txBody>
          <a:bodyPr vert="horz" lIns="0" tIns="0" rIns="0" bIns="0" rtlCol="0" anchor="ctr" anchorCtr="0"/>
          <a:lstStyle>
            <a:lvl1pPr algn="l">
              <a:defRPr sz="450">
                <a:solidFill>
                  <a:srgbClr val="FFFFFF"/>
                </a:solidFill>
                <a:latin typeface="Arial"/>
                <a:cs typeface="Arial"/>
              </a:defRPr>
            </a:lvl1pPr>
          </a:lstStyle>
          <a:p>
            <a:r>
              <a:rPr lang="en-US"/>
              <a:t>Date</a:t>
            </a:r>
            <a:endParaRPr lang="en-US" dirty="0"/>
          </a:p>
        </p:txBody>
      </p:sp>
      <p:sp>
        <p:nvSpPr>
          <p:cNvPr id="10" name="Slide Number Placeholder 7"/>
          <p:cNvSpPr>
            <a:spLocks noGrp="1"/>
          </p:cNvSpPr>
          <p:nvPr>
            <p:ph type="sldNum" sz="quarter" idx="4"/>
          </p:nvPr>
        </p:nvSpPr>
        <p:spPr>
          <a:xfrm>
            <a:off x="6567799" y="11326133"/>
            <a:ext cx="2133600" cy="649111"/>
          </a:xfrm>
          <a:prstGeom prst="rect">
            <a:avLst/>
          </a:prstGeom>
        </p:spPr>
        <p:txBody>
          <a:bodyPr vert="horz" lIns="0" tIns="0" rIns="0" bIns="0" rtlCol="0" anchor="ctr" anchorCtr="0"/>
          <a:lstStyle>
            <a:lvl1pPr algn="r">
              <a:defRPr sz="450">
                <a:solidFill>
                  <a:srgbClr val="FFFFFF"/>
                </a:solidFill>
                <a:latin typeface="Arial"/>
                <a:cs typeface="Arial"/>
              </a:defRPr>
            </a:lvl1pPr>
          </a:lstStyle>
          <a:p>
            <a:fld id="{9257DAD1-48AB-8A4C-A054-135C0212BAAD}" type="slidenum">
              <a:rPr lang="en-US" smtClean="0"/>
              <a:pPr/>
              <a:t>‹#›</a:t>
            </a:fld>
            <a:endParaRPr lang="en-US" dirty="0"/>
          </a:p>
        </p:txBody>
      </p:sp>
    </p:spTree>
    <p:extLst>
      <p:ext uri="{BB962C8B-B14F-4D97-AF65-F5344CB8AC3E}">
        <p14:creationId xmlns:p14="http://schemas.microsoft.com/office/powerpoint/2010/main" val="322899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accent1"/>
                </a:solidFill>
              </a:defRPr>
            </a:lvl1pPr>
          </a:lstStyle>
          <a:p>
            <a:r>
              <a:rPr lang="en-US" dirty="0"/>
              <a:t>Use This For Two-Column Text Slides</a:t>
            </a:r>
          </a:p>
        </p:txBody>
      </p:sp>
      <p:sp>
        <p:nvSpPr>
          <p:cNvPr id="3" name="Content Placeholder 2"/>
          <p:cNvSpPr>
            <a:spLocks noGrp="1"/>
          </p:cNvSpPr>
          <p:nvPr>
            <p:ph idx="1" hasCustomPrompt="1"/>
          </p:nvPr>
        </p:nvSpPr>
        <p:spPr>
          <a:xfrm>
            <a:off x="457200" y="2907325"/>
            <a:ext cx="3810000" cy="7983633"/>
          </a:xfrm>
          <a:prstGeom prst="rect">
            <a:avLst/>
          </a:prstGeom>
        </p:spPr>
        <p:txBody>
          <a:bodyPr/>
          <a:lstStyle>
            <a:lvl1pPr marL="128588" indent="-128588">
              <a:buClr>
                <a:schemeClr val="accent1"/>
              </a:buClr>
              <a:buSzPct val="110000"/>
              <a:buFont typeface="Arial" pitchFamily="34" charset="0"/>
              <a:buChar char="•"/>
              <a:defRPr/>
            </a:lvl1pPr>
            <a:lvl2pPr marL="257175" indent="-128588">
              <a:buClr>
                <a:schemeClr val="accent1"/>
              </a:buClr>
              <a:buFont typeface="Arial" pitchFamily="34" charset="0"/>
              <a:buChar char="•"/>
              <a:defRPr sz="1350"/>
            </a:lvl2pPr>
            <a:lvl3pPr marL="385763" indent="-128588">
              <a:buClr>
                <a:schemeClr val="accent1"/>
              </a:buClr>
              <a:buSzPct val="110000"/>
              <a:buFont typeface="Arial" pitchFamily="34" charset="0"/>
              <a:buChar char="•"/>
              <a:defRPr sz="1238">
                <a:solidFill>
                  <a:schemeClr val="tx1">
                    <a:lumMod val="50000"/>
                    <a:lumOff val="50000"/>
                  </a:schemeClr>
                </a:solidFill>
              </a:defRPr>
            </a:lvl3pPr>
            <a:lvl4pPr>
              <a:buClr>
                <a:srgbClr val="CC3333"/>
              </a:buClr>
              <a:defRPr/>
            </a:lvl4pPr>
          </a:lstStyle>
          <a:p>
            <a:pPr lvl="0"/>
            <a:r>
              <a:rPr lang="en-US" dirty="0"/>
              <a:t>First level in sentence case</a:t>
            </a:r>
          </a:p>
          <a:p>
            <a:pPr lvl="1"/>
            <a:r>
              <a:rPr lang="en-US" dirty="0"/>
              <a:t>Second level</a:t>
            </a:r>
          </a:p>
          <a:p>
            <a:pPr lvl="2"/>
            <a:r>
              <a:rPr lang="en-US" dirty="0"/>
              <a:t>Third level</a:t>
            </a:r>
          </a:p>
        </p:txBody>
      </p:sp>
      <p:sp>
        <p:nvSpPr>
          <p:cNvPr id="5" name="Content Placeholder 2"/>
          <p:cNvSpPr>
            <a:spLocks noGrp="1"/>
          </p:cNvSpPr>
          <p:nvPr>
            <p:ph idx="11" hasCustomPrompt="1"/>
          </p:nvPr>
        </p:nvSpPr>
        <p:spPr>
          <a:xfrm>
            <a:off x="4817534" y="2907314"/>
            <a:ext cx="3810000" cy="7983633"/>
          </a:xfrm>
          <a:prstGeom prst="rect">
            <a:avLst/>
          </a:prstGeom>
        </p:spPr>
        <p:txBody>
          <a:bodyPr/>
          <a:lstStyle>
            <a:lvl1pPr marL="128588" indent="-128588">
              <a:buClr>
                <a:schemeClr val="accent1"/>
              </a:buClr>
              <a:buSzPct val="110000"/>
              <a:buFont typeface="Arial" pitchFamily="34" charset="0"/>
              <a:buChar char="•"/>
              <a:defRPr/>
            </a:lvl1pPr>
            <a:lvl2pPr marL="257175" indent="-128588">
              <a:buClr>
                <a:schemeClr val="accent1"/>
              </a:buClr>
              <a:buFont typeface="Arial" pitchFamily="34" charset="0"/>
              <a:buChar char="•"/>
              <a:defRPr sz="1350"/>
            </a:lvl2pPr>
            <a:lvl3pPr marL="390228" indent="-133053">
              <a:buClr>
                <a:schemeClr val="accent1"/>
              </a:buClr>
              <a:buSzPct val="110000"/>
              <a:buFont typeface="Arial" pitchFamily="34" charset="0"/>
              <a:buChar char="•"/>
              <a:defRPr sz="1238">
                <a:solidFill>
                  <a:schemeClr val="tx1">
                    <a:lumMod val="50000"/>
                    <a:lumOff val="50000"/>
                  </a:schemeClr>
                </a:solidFill>
              </a:defRPr>
            </a:lvl3pPr>
            <a:lvl4pPr>
              <a:buClr>
                <a:srgbClr val="CC3333"/>
              </a:buClr>
              <a:defRPr/>
            </a:lvl4pPr>
          </a:lstStyle>
          <a:p>
            <a:pPr lvl="0"/>
            <a:r>
              <a:rPr lang="en-US" dirty="0"/>
              <a:t>First level in sentence case</a:t>
            </a:r>
          </a:p>
          <a:p>
            <a:pPr lvl="1"/>
            <a:r>
              <a:rPr lang="en-US" dirty="0"/>
              <a:t>Second level</a:t>
            </a:r>
          </a:p>
          <a:p>
            <a:pPr lvl="2"/>
            <a:r>
              <a:rPr lang="en-US" dirty="0"/>
              <a:t>Third level</a:t>
            </a:r>
          </a:p>
        </p:txBody>
      </p:sp>
      <p:sp>
        <p:nvSpPr>
          <p:cNvPr id="6" name="Footer Placeholder 1"/>
          <p:cNvSpPr>
            <a:spLocks noGrp="1"/>
          </p:cNvSpPr>
          <p:nvPr>
            <p:ph type="ftr" sz="quarter" idx="3"/>
          </p:nvPr>
        </p:nvSpPr>
        <p:spPr>
          <a:xfrm>
            <a:off x="3138799" y="11326133"/>
            <a:ext cx="2895600" cy="649111"/>
          </a:xfrm>
          <a:prstGeom prst="rect">
            <a:avLst/>
          </a:prstGeom>
        </p:spPr>
        <p:txBody>
          <a:bodyPr vert="horz" lIns="0" tIns="0" rIns="0" bIns="0" rtlCol="0" anchor="ctr" anchorCtr="0"/>
          <a:lstStyle>
            <a:lvl1pPr algn="ctr">
              <a:defRPr sz="450">
                <a:solidFill>
                  <a:srgbClr val="FFFFFF"/>
                </a:solidFill>
                <a:latin typeface="Arila"/>
                <a:cs typeface="Arila"/>
              </a:defRPr>
            </a:lvl1pPr>
          </a:lstStyle>
          <a:p>
            <a:r>
              <a:rPr lang="en-US" dirty="0"/>
              <a:t>Presentation Title</a:t>
            </a:r>
          </a:p>
        </p:txBody>
      </p:sp>
      <p:sp>
        <p:nvSpPr>
          <p:cNvPr id="7" name="Date Placeholder 3"/>
          <p:cNvSpPr>
            <a:spLocks noGrp="1"/>
          </p:cNvSpPr>
          <p:nvPr>
            <p:ph type="dt" sz="half" idx="2"/>
          </p:nvPr>
        </p:nvSpPr>
        <p:spPr>
          <a:xfrm>
            <a:off x="471799" y="11326133"/>
            <a:ext cx="2133600" cy="649111"/>
          </a:xfrm>
          <a:prstGeom prst="rect">
            <a:avLst/>
          </a:prstGeom>
        </p:spPr>
        <p:txBody>
          <a:bodyPr vert="horz" lIns="0" tIns="0" rIns="0" bIns="0" rtlCol="0" anchor="ctr" anchorCtr="0"/>
          <a:lstStyle>
            <a:lvl1pPr algn="l">
              <a:defRPr sz="450">
                <a:solidFill>
                  <a:srgbClr val="FFFFFF"/>
                </a:solidFill>
                <a:latin typeface="Arial"/>
                <a:cs typeface="Arial"/>
              </a:defRPr>
            </a:lvl1pPr>
          </a:lstStyle>
          <a:p>
            <a:r>
              <a:rPr lang="en-US"/>
              <a:t>Date</a:t>
            </a:r>
            <a:endParaRPr lang="en-US" dirty="0"/>
          </a:p>
        </p:txBody>
      </p:sp>
      <p:sp>
        <p:nvSpPr>
          <p:cNvPr id="8" name="Slide Number Placeholder 7"/>
          <p:cNvSpPr>
            <a:spLocks noGrp="1"/>
          </p:cNvSpPr>
          <p:nvPr>
            <p:ph type="sldNum" sz="quarter" idx="4"/>
          </p:nvPr>
        </p:nvSpPr>
        <p:spPr>
          <a:xfrm>
            <a:off x="6567799" y="11326133"/>
            <a:ext cx="2133600" cy="649111"/>
          </a:xfrm>
          <a:prstGeom prst="rect">
            <a:avLst/>
          </a:prstGeom>
        </p:spPr>
        <p:txBody>
          <a:bodyPr vert="horz" lIns="0" tIns="0" rIns="0" bIns="0" rtlCol="0" anchor="ctr" anchorCtr="0"/>
          <a:lstStyle>
            <a:lvl1pPr algn="r">
              <a:defRPr sz="450">
                <a:solidFill>
                  <a:srgbClr val="FFFFFF"/>
                </a:solidFill>
                <a:latin typeface="Arial"/>
                <a:cs typeface="Arial"/>
              </a:defRPr>
            </a:lvl1pPr>
          </a:lstStyle>
          <a:p>
            <a:fld id="{9257DAD1-48AB-8A4C-A054-135C0212BAAD}" type="slidenum">
              <a:rPr lang="en-US" smtClean="0"/>
              <a:pPr/>
              <a:t>‹#›</a:t>
            </a:fld>
            <a:endParaRPr lang="en-US" dirty="0"/>
          </a:p>
        </p:txBody>
      </p:sp>
    </p:spTree>
    <p:extLst>
      <p:ext uri="{BB962C8B-B14F-4D97-AF65-F5344CB8AC3E}">
        <p14:creationId xmlns:p14="http://schemas.microsoft.com/office/powerpoint/2010/main" val="198696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lin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accent1"/>
                </a:solidFill>
              </a:defRPr>
            </a:lvl1pPr>
          </a:lstStyle>
          <a:p>
            <a:r>
              <a:rPr lang="en-US" dirty="0"/>
              <a:t>Use This for Headline </a:t>
            </a:r>
            <a:br>
              <a:rPr lang="en-US" dirty="0"/>
            </a:br>
            <a:r>
              <a:rPr lang="en-US" dirty="0"/>
              <a:t>with Graphic-only Slide</a:t>
            </a:r>
          </a:p>
        </p:txBody>
      </p:sp>
      <p:sp>
        <p:nvSpPr>
          <p:cNvPr id="3" name="Footer Placeholder 2"/>
          <p:cNvSpPr>
            <a:spLocks noGrp="1"/>
          </p:cNvSpPr>
          <p:nvPr>
            <p:ph type="ftr" sz="quarter" idx="10"/>
          </p:nvPr>
        </p:nvSpPr>
        <p:spPr/>
        <p:txBody>
          <a:bodyPr/>
          <a:lstStyle/>
          <a:p>
            <a:r>
              <a:rPr lang="en-US"/>
              <a:t>Presentation Title</a:t>
            </a:r>
            <a:endParaRPr lang="en-US" dirty="0"/>
          </a:p>
        </p:txBody>
      </p:sp>
      <p:sp>
        <p:nvSpPr>
          <p:cNvPr id="4" name="Date Placeholder 3"/>
          <p:cNvSpPr>
            <a:spLocks noGrp="1"/>
          </p:cNvSpPr>
          <p:nvPr>
            <p:ph type="dt" sz="half" idx="11"/>
          </p:nvPr>
        </p:nvSpPr>
        <p:spPr/>
        <p:txBody>
          <a:bodyPr/>
          <a:lstStyle/>
          <a:p>
            <a:r>
              <a:rPr lang="en-US"/>
              <a:t>Date</a:t>
            </a:r>
            <a:endParaRPr lang="en-US" dirty="0"/>
          </a:p>
        </p:txBody>
      </p:sp>
      <p:sp>
        <p:nvSpPr>
          <p:cNvPr id="5" name="Slide Number Placeholder 4"/>
          <p:cNvSpPr>
            <a:spLocks noGrp="1"/>
          </p:cNvSpPr>
          <p:nvPr>
            <p:ph type="sldNum" sz="quarter" idx="12"/>
          </p:nvPr>
        </p:nvSpPr>
        <p:spPr/>
        <p:txBody>
          <a:bodyPr/>
          <a:lstStyle/>
          <a:p>
            <a:fld id="{9257DAD1-48AB-8A4C-A054-135C0212BAAD}" type="slidenum">
              <a:rPr lang="en-US" smtClean="0"/>
              <a:pPr/>
              <a:t>‹#›</a:t>
            </a:fld>
            <a:endParaRPr lang="en-US" dirty="0"/>
          </a:p>
        </p:txBody>
      </p:sp>
    </p:spTree>
    <p:extLst>
      <p:ext uri="{BB962C8B-B14F-4D97-AF65-F5344CB8AC3E}">
        <p14:creationId xmlns:p14="http://schemas.microsoft.com/office/powerpoint/2010/main" val="385781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Presentation Title</a:t>
            </a:r>
            <a:endParaRPr lang="en-US" dirty="0"/>
          </a:p>
        </p:txBody>
      </p:sp>
      <p:sp>
        <p:nvSpPr>
          <p:cNvPr id="4" name="Date Placeholder 3"/>
          <p:cNvSpPr>
            <a:spLocks noGrp="1"/>
          </p:cNvSpPr>
          <p:nvPr>
            <p:ph type="dt" sz="half" idx="11"/>
          </p:nvPr>
        </p:nvSpPr>
        <p:spPr/>
        <p:txBody>
          <a:bodyPr/>
          <a:lstStyle/>
          <a:p>
            <a:r>
              <a:rPr lang="en-US"/>
              <a:t>Date</a:t>
            </a:r>
            <a:endParaRPr lang="en-US" dirty="0"/>
          </a:p>
        </p:txBody>
      </p:sp>
      <p:sp>
        <p:nvSpPr>
          <p:cNvPr id="5" name="Slide Number Placeholder 4"/>
          <p:cNvSpPr>
            <a:spLocks noGrp="1"/>
          </p:cNvSpPr>
          <p:nvPr>
            <p:ph type="sldNum" sz="quarter" idx="12"/>
          </p:nvPr>
        </p:nvSpPr>
        <p:spPr/>
        <p:txBody>
          <a:bodyPr/>
          <a:lstStyle/>
          <a:p>
            <a:fld id="{9257DAD1-48AB-8A4C-A054-135C0212BAAD}" type="slidenum">
              <a:rPr lang="en-US" smtClean="0"/>
              <a:pPr/>
              <a:t>‹#›</a:t>
            </a:fld>
            <a:endParaRPr lang="en-US" dirty="0"/>
          </a:p>
        </p:txBody>
      </p:sp>
    </p:spTree>
    <p:extLst>
      <p:ext uri="{BB962C8B-B14F-4D97-AF65-F5344CB8AC3E}">
        <p14:creationId xmlns:p14="http://schemas.microsoft.com/office/powerpoint/2010/main" val="3870729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8_Title Slide">
    <p:bg>
      <p:bgPr>
        <a:solidFill>
          <a:schemeClr val="bg1"/>
        </a:solidFill>
        <a:effectLst/>
      </p:bgPr>
    </p:bg>
    <p:spTree>
      <p:nvGrpSpPr>
        <p:cNvPr id="1" name=""/>
        <p:cNvGrpSpPr/>
        <p:nvPr/>
      </p:nvGrpSpPr>
      <p:grpSpPr>
        <a:xfrm>
          <a:off x="0" y="0"/>
          <a:ext cx="0" cy="0"/>
          <a:chOff x="0" y="0"/>
          <a:chExt cx="0" cy="0"/>
        </a:xfrm>
      </p:grpSpPr>
      <p:pic>
        <p:nvPicPr>
          <p:cNvPr id="3" name="__PPT_Linear_RED_DIVIDER_KO_2-01.png" descr="/Volumes/WorkDrive/___CLARK/___All_Jobs/__BRANDING/___2015/__Rollout/Rollout_PPT/__PPT_Linear_RED_DIVIDER_KO_2-01.png"/>
          <p:cNvPicPr>
            <a:picLocks noChangeAspect="1"/>
          </p:cNvPicPr>
          <p:nvPr userDrawn="1"/>
        </p:nvPicPr>
        <p:blipFill>
          <a:blip r:embed="rId2" r:link="rId3">
            <a:extLst>
              <a:ext uri="{28A0092B-C50C-407E-A947-70E740481C1C}">
                <a14:useLocalDpi xmlns:a14="http://schemas.microsoft.com/office/drawing/2010/main" val="0"/>
              </a:ext>
            </a:extLst>
          </a:blip>
          <a:stretch>
            <a:fillRect/>
          </a:stretch>
        </p:blipFill>
        <p:spPr>
          <a:xfrm>
            <a:off x="0" y="7147115"/>
            <a:ext cx="9144000" cy="5882059"/>
          </a:xfrm>
          <a:prstGeom prst="rect">
            <a:avLst/>
          </a:prstGeom>
        </p:spPr>
      </p:pic>
      <p:sp>
        <p:nvSpPr>
          <p:cNvPr id="2" name="Title 1"/>
          <p:cNvSpPr>
            <a:spLocks noGrp="1"/>
          </p:cNvSpPr>
          <p:nvPr userDrawn="1">
            <p:ph type="ctrTitle" hasCustomPrompt="1"/>
          </p:nvPr>
        </p:nvSpPr>
        <p:spPr>
          <a:xfrm>
            <a:off x="474134" y="1"/>
            <a:ext cx="8225367" cy="4452459"/>
          </a:xfrm>
        </p:spPr>
        <p:txBody>
          <a:bodyPr lIns="0" tIns="228600" rIns="0" bIns="0" anchor="b" anchorCtr="0">
            <a:noAutofit/>
          </a:bodyPr>
          <a:lstStyle>
            <a:lvl1pPr algn="ctr">
              <a:lnSpc>
                <a:spcPts val="2588"/>
              </a:lnSpc>
              <a:spcAft>
                <a:spcPts val="0"/>
              </a:spcAft>
              <a:defRPr sz="2250" cap="all" spc="95" baseline="0">
                <a:solidFill>
                  <a:schemeClr val="accent1"/>
                </a:solidFill>
              </a:defRPr>
            </a:lvl1pPr>
          </a:lstStyle>
          <a:p>
            <a:r>
              <a:rPr lang="en-US" dirty="0"/>
              <a:t>Use this for section head </a:t>
            </a:r>
            <a:br>
              <a:rPr lang="en-US" dirty="0"/>
            </a:br>
            <a:r>
              <a:rPr lang="en-US" dirty="0"/>
              <a:t>or last slide</a:t>
            </a:r>
          </a:p>
        </p:txBody>
      </p:sp>
      <p:sp>
        <p:nvSpPr>
          <p:cNvPr id="15" name="Text Placeholder 14"/>
          <p:cNvSpPr>
            <a:spLocks noGrp="1"/>
          </p:cNvSpPr>
          <p:nvPr>
            <p:ph type="body" sz="quarter" idx="10" hasCustomPrompt="1"/>
          </p:nvPr>
        </p:nvSpPr>
        <p:spPr>
          <a:xfrm>
            <a:off x="466726" y="9406296"/>
            <a:ext cx="3087688" cy="2751665"/>
          </a:xfrm>
          <a:prstGeom prst="rect">
            <a:avLst/>
          </a:prstGeom>
        </p:spPr>
        <p:txBody>
          <a:bodyPr vert="horz" lIns="0" tIns="0" rIns="0" bIns="0"/>
          <a:lstStyle>
            <a:lvl1pPr marL="0" indent="0">
              <a:spcBef>
                <a:spcPts val="0"/>
              </a:spcBef>
              <a:buNone/>
              <a:defRPr sz="1013">
                <a:solidFill>
                  <a:schemeClr val="bg1"/>
                </a:solidFill>
              </a:defRPr>
            </a:lvl1pPr>
            <a:lvl2pPr marL="160735" indent="0">
              <a:buFont typeface="Arial"/>
              <a:buNone/>
              <a:defRPr sz="1013"/>
            </a:lvl2pPr>
            <a:lvl3pPr marL="161627" indent="0">
              <a:buNone/>
              <a:defRPr sz="1013"/>
            </a:lvl3pPr>
            <a:lvl4pPr marL="287536" indent="0">
              <a:buFont typeface="Arial"/>
              <a:buNone/>
              <a:defRPr sz="1013"/>
            </a:lvl4pPr>
            <a:lvl5pPr marL="293787" indent="0">
              <a:buNone/>
              <a:defRPr sz="1013"/>
            </a:lvl5pPr>
          </a:lstStyle>
          <a:p>
            <a:pPr lvl="0"/>
            <a:r>
              <a:rPr lang="en-US" dirty="0"/>
              <a:t>Click to edit subtitle</a:t>
            </a:r>
          </a:p>
        </p:txBody>
      </p:sp>
    </p:spTree>
    <p:extLst>
      <p:ext uri="{BB962C8B-B14F-4D97-AF65-F5344CB8AC3E}">
        <p14:creationId xmlns:p14="http://schemas.microsoft.com/office/powerpoint/2010/main" val="394292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file://localhost/Volumes/WorkDrive/___CLARK/___All_Jobs/__BRANDING/___2015/PPT/__BoT_PPT/__BoT_FINAL_PPT_Template_Art/__PPT_Linear_FOOTER_Band-01.png" TargetMode="Externa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file://localhost/Volumes/WorkDrive/___CLARK/___All_Jobs/__BRANDING/___2015/__Rollout/Rollout_PPT/__PPT_Linear_Header_SEAL5-01.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__PPT_Linear_Header_SEAL5-01.png" descr="/Volumes/WorkDrive/___CLARK/___All_Jobs/__BRANDING/___2015/__Rollout/Rollout_PPT/__PPT_Linear_Header_SEAL5-01.png"/>
          <p:cNvPicPr>
            <a:picLocks noChangeAspect="1"/>
          </p:cNvPicPr>
          <p:nvPr userDrawn="1"/>
        </p:nvPicPr>
        <p:blipFill>
          <a:blip r:embed="rId8" r:link="rId9">
            <a:extLst>
              <a:ext uri="{28A0092B-C50C-407E-A947-70E740481C1C}">
                <a14:useLocalDpi xmlns:a14="http://schemas.microsoft.com/office/drawing/2010/main" val="0"/>
              </a:ext>
            </a:extLst>
          </a:blip>
          <a:stretch>
            <a:fillRect/>
          </a:stretch>
        </p:blipFill>
        <p:spPr>
          <a:xfrm>
            <a:off x="0" y="1"/>
            <a:ext cx="9144000" cy="2591739"/>
          </a:xfrm>
          <a:prstGeom prst="rect">
            <a:avLst/>
          </a:prstGeom>
        </p:spPr>
      </p:pic>
      <p:sp>
        <p:nvSpPr>
          <p:cNvPr id="1027" name="Title Placeholder 1"/>
          <p:cNvSpPr>
            <a:spLocks noGrp="1"/>
          </p:cNvSpPr>
          <p:nvPr>
            <p:ph type="title"/>
          </p:nvPr>
        </p:nvSpPr>
        <p:spPr bwMode="auto">
          <a:xfrm>
            <a:off x="457201" y="211672"/>
            <a:ext cx="6540500" cy="2031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2" name="Footer Placeholder 1"/>
          <p:cNvSpPr>
            <a:spLocks noGrp="1"/>
          </p:cNvSpPr>
          <p:nvPr>
            <p:ph type="ftr" sz="quarter" idx="3"/>
          </p:nvPr>
        </p:nvSpPr>
        <p:spPr>
          <a:xfrm>
            <a:off x="3138799" y="11326133"/>
            <a:ext cx="2895600" cy="649111"/>
          </a:xfrm>
          <a:prstGeom prst="rect">
            <a:avLst/>
          </a:prstGeom>
        </p:spPr>
        <p:txBody>
          <a:bodyPr vert="horz" lIns="0" tIns="0" rIns="0" bIns="0" rtlCol="0" anchor="ctr" anchorCtr="0"/>
          <a:lstStyle>
            <a:lvl1pPr algn="ctr">
              <a:defRPr sz="450">
                <a:solidFill>
                  <a:srgbClr val="FFFFFF"/>
                </a:solidFill>
                <a:latin typeface="Arila"/>
                <a:cs typeface="Arila"/>
              </a:defRPr>
            </a:lvl1pPr>
          </a:lstStyle>
          <a:p>
            <a:r>
              <a:rPr lang="en-US" dirty="0"/>
              <a:t>Presentation Title</a:t>
            </a:r>
          </a:p>
        </p:txBody>
      </p:sp>
      <p:sp>
        <p:nvSpPr>
          <p:cNvPr id="4" name="Date Placeholder 3"/>
          <p:cNvSpPr>
            <a:spLocks noGrp="1"/>
          </p:cNvSpPr>
          <p:nvPr>
            <p:ph type="dt" sz="half" idx="2"/>
          </p:nvPr>
        </p:nvSpPr>
        <p:spPr>
          <a:xfrm>
            <a:off x="471799" y="11326133"/>
            <a:ext cx="2133600" cy="649111"/>
          </a:xfrm>
          <a:prstGeom prst="rect">
            <a:avLst/>
          </a:prstGeom>
        </p:spPr>
        <p:txBody>
          <a:bodyPr vert="horz" lIns="0" tIns="0" rIns="0" bIns="0" rtlCol="0" anchor="ctr" anchorCtr="0"/>
          <a:lstStyle>
            <a:lvl1pPr algn="l">
              <a:defRPr sz="450">
                <a:solidFill>
                  <a:srgbClr val="FFFFFF"/>
                </a:solidFill>
                <a:latin typeface="Arial"/>
                <a:cs typeface="Arial"/>
              </a:defRPr>
            </a:lvl1pPr>
          </a:lstStyle>
          <a:p>
            <a:r>
              <a:rPr lang="en-US"/>
              <a:t>Date</a:t>
            </a:r>
            <a:endParaRPr lang="en-US" dirty="0"/>
          </a:p>
        </p:txBody>
      </p:sp>
      <p:sp>
        <p:nvSpPr>
          <p:cNvPr id="8" name="Slide Number Placeholder 7"/>
          <p:cNvSpPr>
            <a:spLocks noGrp="1"/>
          </p:cNvSpPr>
          <p:nvPr>
            <p:ph type="sldNum" sz="quarter" idx="4"/>
          </p:nvPr>
        </p:nvSpPr>
        <p:spPr>
          <a:xfrm>
            <a:off x="6567799" y="11326133"/>
            <a:ext cx="2133600" cy="649111"/>
          </a:xfrm>
          <a:prstGeom prst="rect">
            <a:avLst/>
          </a:prstGeom>
        </p:spPr>
        <p:txBody>
          <a:bodyPr vert="horz" lIns="0" tIns="0" rIns="0" bIns="0" rtlCol="0" anchor="ctr" anchorCtr="0"/>
          <a:lstStyle>
            <a:lvl1pPr algn="r">
              <a:defRPr sz="450">
                <a:solidFill>
                  <a:srgbClr val="FFFFFF"/>
                </a:solidFill>
                <a:latin typeface="Arial"/>
                <a:cs typeface="Arial"/>
              </a:defRPr>
            </a:lvl1pPr>
          </a:lstStyle>
          <a:p>
            <a:fld id="{9257DAD1-48AB-8A4C-A054-135C0212BAAD}" type="slidenum">
              <a:rPr lang="en-US" smtClean="0"/>
              <a:pPr/>
              <a:t>‹#›</a:t>
            </a:fld>
            <a:endParaRPr lang="en-US" dirty="0"/>
          </a:p>
        </p:txBody>
      </p:sp>
      <p:pic>
        <p:nvPicPr>
          <p:cNvPr id="5" name="__PPT_Linear_FOOTER_Band-01.png" descr="/Volumes/WorkDrive/___CLARK/___All_Jobs/__BRANDING/___2015/PPT/__BoT_PPT/__BoT_FINAL_PPT_Template_Art/__PPT_Linear_FOOTER_Band-01.png"/>
          <p:cNvPicPr>
            <a:picLocks noChangeAspect="1"/>
          </p:cNvPicPr>
          <p:nvPr userDrawn="1"/>
        </p:nvPicPr>
        <p:blipFill rotWithShape="1">
          <a:blip r:embed="rId10" r:link="rId11">
            <a:extLst>
              <a:ext uri="{28A0092B-C50C-407E-A947-70E740481C1C}">
                <a14:useLocalDpi xmlns:a14="http://schemas.microsoft.com/office/drawing/2010/main" val="0"/>
              </a:ext>
            </a:extLst>
          </a:blip>
          <a:srcRect t="8346" b="76300"/>
          <a:stretch/>
        </p:blipFill>
        <p:spPr>
          <a:xfrm>
            <a:off x="2" y="11288891"/>
            <a:ext cx="9143999" cy="903111"/>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2" r:id="rId2"/>
    <p:sldLayoutId id="2147483678" r:id="rId3"/>
    <p:sldLayoutId id="2147483680" r:id="rId4"/>
    <p:sldLayoutId id="2147483681" r:id="rId5"/>
    <p:sldLayoutId id="2147483679" r:id="rId6"/>
  </p:sldLayoutIdLst>
  <p:hf hdr="0" ftr="0" dt="0"/>
  <p:txStyles>
    <p:titleStyle>
      <a:lvl1pPr algn="l" defTabSz="257175" rtl="0" eaLnBrk="0" fontAlgn="base" hangingPunct="0">
        <a:lnSpc>
          <a:spcPts val="1913"/>
        </a:lnSpc>
        <a:spcBef>
          <a:spcPct val="0"/>
        </a:spcBef>
        <a:spcAft>
          <a:spcPct val="0"/>
        </a:spcAft>
        <a:defRPr sz="1800" kern="1200">
          <a:solidFill>
            <a:schemeClr val="accent1"/>
          </a:solidFill>
          <a:latin typeface="+mj-lt"/>
          <a:ea typeface="ＭＳ Ｐゴシック" pitchFamily="-107" charset="-128"/>
          <a:cs typeface="ＭＳ Ｐゴシック" pitchFamily="-107" charset="-128"/>
        </a:defRPr>
      </a:lvl1pPr>
      <a:lvl2pPr algn="l" defTabSz="257175" rtl="0" eaLnBrk="0" fontAlgn="base" hangingPunct="0">
        <a:spcBef>
          <a:spcPct val="0"/>
        </a:spcBef>
        <a:spcAft>
          <a:spcPct val="0"/>
        </a:spcAft>
        <a:defRPr sz="1800">
          <a:solidFill>
            <a:schemeClr val="bg1"/>
          </a:solidFill>
          <a:latin typeface="Calibri" pitchFamily="-107" charset="0"/>
          <a:ea typeface="ＭＳ Ｐゴシック" pitchFamily="-107" charset="-128"/>
          <a:cs typeface="ＭＳ Ｐゴシック" pitchFamily="-107" charset="-128"/>
        </a:defRPr>
      </a:lvl2pPr>
      <a:lvl3pPr algn="l" defTabSz="257175" rtl="0" eaLnBrk="0" fontAlgn="base" hangingPunct="0">
        <a:spcBef>
          <a:spcPct val="0"/>
        </a:spcBef>
        <a:spcAft>
          <a:spcPct val="0"/>
        </a:spcAft>
        <a:defRPr sz="1800">
          <a:solidFill>
            <a:schemeClr val="bg1"/>
          </a:solidFill>
          <a:latin typeface="Calibri" pitchFamily="-107" charset="0"/>
          <a:ea typeface="ＭＳ Ｐゴシック" pitchFamily="-107" charset="-128"/>
          <a:cs typeface="ＭＳ Ｐゴシック" pitchFamily="-107" charset="-128"/>
        </a:defRPr>
      </a:lvl3pPr>
      <a:lvl4pPr algn="l" defTabSz="257175" rtl="0" eaLnBrk="0" fontAlgn="base" hangingPunct="0">
        <a:spcBef>
          <a:spcPct val="0"/>
        </a:spcBef>
        <a:spcAft>
          <a:spcPct val="0"/>
        </a:spcAft>
        <a:defRPr sz="1800">
          <a:solidFill>
            <a:schemeClr val="bg1"/>
          </a:solidFill>
          <a:latin typeface="Calibri" pitchFamily="-107" charset="0"/>
          <a:ea typeface="ＭＳ Ｐゴシック" pitchFamily="-107" charset="-128"/>
          <a:cs typeface="ＭＳ Ｐゴシック" pitchFamily="-107" charset="-128"/>
        </a:defRPr>
      </a:lvl4pPr>
      <a:lvl5pPr algn="l" defTabSz="257175" rtl="0" eaLnBrk="0" fontAlgn="base" hangingPunct="0">
        <a:spcBef>
          <a:spcPct val="0"/>
        </a:spcBef>
        <a:spcAft>
          <a:spcPct val="0"/>
        </a:spcAft>
        <a:defRPr sz="1800">
          <a:solidFill>
            <a:schemeClr val="bg1"/>
          </a:solidFill>
          <a:latin typeface="Calibri" pitchFamily="-107" charset="0"/>
          <a:ea typeface="ＭＳ Ｐゴシック" pitchFamily="-107" charset="-128"/>
          <a:cs typeface="ＭＳ Ｐゴシック" pitchFamily="-107" charset="-128"/>
        </a:defRPr>
      </a:lvl5pPr>
      <a:lvl6pPr marL="257175" algn="l" defTabSz="257175" rtl="0" fontAlgn="base">
        <a:spcBef>
          <a:spcPct val="0"/>
        </a:spcBef>
        <a:spcAft>
          <a:spcPct val="0"/>
        </a:spcAft>
        <a:defRPr sz="1800" b="1">
          <a:solidFill>
            <a:srgbClr val="CC3333"/>
          </a:solidFill>
          <a:latin typeface="Calibri" pitchFamily="-107" charset="0"/>
          <a:ea typeface="ＭＳ Ｐゴシック" pitchFamily="-107" charset="-128"/>
          <a:cs typeface="ＭＳ Ｐゴシック" pitchFamily="-107" charset="-128"/>
        </a:defRPr>
      </a:lvl6pPr>
      <a:lvl7pPr marL="514350" algn="l" defTabSz="257175" rtl="0" fontAlgn="base">
        <a:spcBef>
          <a:spcPct val="0"/>
        </a:spcBef>
        <a:spcAft>
          <a:spcPct val="0"/>
        </a:spcAft>
        <a:defRPr sz="1800" b="1">
          <a:solidFill>
            <a:srgbClr val="CC3333"/>
          </a:solidFill>
          <a:latin typeface="Calibri" pitchFamily="-107" charset="0"/>
          <a:ea typeface="ＭＳ Ｐゴシック" pitchFamily="-107" charset="-128"/>
          <a:cs typeface="ＭＳ Ｐゴシック" pitchFamily="-107" charset="-128"/>
        </a:defRPr>
      </a:lvl7pPr>
      <a:lvl8pPr marL="771525" algn="l" defTabSz="257175" rtl="0" fontAlgn="base">
        <a:spcBef>
          <a:spcPct val="0"/>
        </a:spcBef>
        <a:spcAft>
          <a:spcPct val="0"/>
        </a:spcAft>
        <a:defRPr sz="1800" b="1">
          <a:solidFill>
            <a:srgbClr val="CC3333"/>
          </a:solidFill>
          <a:latin typeface="Calibri" pitchFamily="-107" charset="0"/>
          <a:ea typeface="ＭＳ Ｐゴシック" pitchFamily="-107" charset="-128"/>
          <a:cs typeface="ＭＳ Ｐゴシック" pitchFamily="-107" charset="-128"/>
        </a:defRPr>
      </a:lvl8pPr>
      <a:lvl9pPr marL="1028700" algn="l" defTabSz="257175" rtl="0" fontAlgn="base">
        <a:spcBef>
          <a:spcPct val="0"/>
        </a:spcBef>
        <a:spcAft>
          <a:spcPct val="0"/>
        </a:spcAft>
        <a:defRPr sz="1800" b="1">
          <a:solidFill>
            <a:srgbClr val="CC3333"/>
          </a:solidFill>
          <a:latin typeface="Calibri" pitchFamily="-107" charset="0"/>
          <a:ea typeface="ＭＳ Ｐゴシック" pitchFamily="-107" charset="-128"/>
          <a:cs typeface="ＭＳ Ｐゴシック" pitchFamily="-107" charset="-128"/>
        </a:defRPr>
      </a:lvl9pPr>
    </p:titleStyle>
    <p:bodyStyle>
      <a:lvl1pPr marL="160735" indent="-160735" algn="l" defTabSz="257175" rtl="0" eaLnBrk="0" fontAlgn="base" hangingPunct="0">
        <a:spcBef>
          <a:spcPct val="20000"/>
        </a:spcBef>
        <a:spcAft>
          <a:spcPct val="0"/>
        </a:spcAft>
        <a:buClr>
          <a:srgbClr val="00895F"/>
        </a:buClr>
        <a:buFont typeface="Lucida Grande CE" charset="0"/>
        <a:buChar char="&gt;"/>
        <a:defRPr sz="1350" kern="1200">
          <a:solidFill>
            <a:schemeClr val="tx1"/>
          </a:solidFill>
          <a:latin typeface="+mn-lt"/>
          <a:ea typeface="ＭＳ Ｐゴシック" pitchFamily="-107" charset="-128"/>
          <a:cs typeface="ＭＳ Ｐゴシック" pitchFamily="-107" charset="-128"/>
        </a:defRPr>
      </a:lvl1pPr>
      <a:lvl2pPr marL="160735" indent="96441" algn="l" defTabSz="257175" rtl="0" eaLnBrk="0" fontAlgn="base" hangingPunct="0">
        <a:spcBef>
          <a:spcPct val="20000"/>
        </a:spcBef>
        <a:spcAft>
          <a:spcPct val="0"/>
        </a:spcAft>
        <a:buFont typeface="Arial" charset="0"/>
        <a:defRPr sz="1125" kern="1200">
          <a:solidFill>
            <a:srgbClr val="767878"/>
          </a:solidFill>
          <a:latin typeface="+mn-lt"/>
          <a:ea typeface="ＭＳ Ｐゴシック" pitchFamily="-107" charset="-128"/>
          <a:cs typeface="ＭＳ Ｐゴシック" charset="0"/>
        </a:defRPr>
      </a:lvl2pPr>
      <a:lvl3pPr marL="287536" indent="-125909" algn="l" defTabSz="257175" rtl="0" eaLnBrk="0" fontAlgn="base" hangingPunct="0">
        <a:spcBef>
          <a:spcPct val="20000"/>
        </a:spcBef>
        <a:spcAft>
          <a:spcPct val="0"/>
        </a:spcAft>
        <a:buClr>
          <a:srgbClr val="00895F"/>
        </a:buClr>
        <a:buFont typeface="Lucida Grande CE" charset="0"/>
        <a:buChar char="&gt;"/>
        <a:defRPr sz="1350" kern="1200">
          <a:solidFill>
            <a:schemeClr val="tx1"/>
          </a:solidFill>
          <a:latin typeface="+mn-lt"/>
          <a:ea typeface="ＭＳ Ｐゴシック" pitchFamily="-107" charset="-128"/>
          <a:cs typeface="ＭＳ Ｐゴシック" charset="0"/>
        </a:defRPr>
      </a:lvl3pPr>
      <a:lvl4pPr marL="287536" indent="483989" algn="l" defTabSz="257175" rtl="0" eaLnBrk="0" fontAlgn="base" hangingPunct="0">
        <a:spcBef>
          <a:spcPct val="20000"/>
        </a:spcBef>
        <a:spcAft>
          <a:spcPct val="0"/>
        </a:spcAft>
        <a:buFont typeface="Arial" charset="0"/>
        <a:defRPr sz="1125" kern="1200">
          <a:solidFill>
            <a:srgbClr val="767878"/>
          </a:solidFill>
          <a:latin typeface="+mn-lt"/>
          <a:ea typeface="ＭＳ Ｐゴシック" pitchFamily="-107" charset="-128"/>
          <a:cs typeface="ＭＳ Ｐゴシック" charset="0"/>
        </a:defRPr>
      </a:lvl4pPr>
      <a:lvl5pPr marL="420589" indent="-126802" algn="l" defTabSz="257175" rtl="0" eaLnBrk="0" fontAlgn="base" hangingPunct="0">
        <a:spcBef>
          <a:spcPct val="20000"/>
        </a:spcBef>
        <a:spcAft>
          <a:spcPct val="0"/>
        </a:spcAft>
        <a:buClr>
          <a:srgbClr val="00895F"/>
        </a:buClr>
        <a:buFont typeface="Lucida Grande CE" charset="0"/>
        <a:buChar char="&gt;"/>
        <a:defRPr sz="1125" kern="1200">
          <a:solidFill>
            <a:schemeClr val="tx1"/>
          </a:solidFill>
          <a:latin typeface="+mn-lt"/>
          <a:ea typeface="ＭＳ Ｐゴシック" pitchFamily="-107" charset="-128"/>
          <a:cs typeface="ＭＳ Ｐゴシック" charset="0"/>
        </a:defRPr>
      </a:lvl5pPr>
      <a:lvl6pPr marL="1414463" indent="-128588" algn="l" defTabSz="257175" rtl="0" eaLnBrk="1" latinLnBrk="0" hangingPunct="1">
        <a:spcBef>
          <a:spcPct val="20000"/>
        </a:spcBef>
        <a:buFont typeface="Arial"/>
        <a:buChar char="•"/>
        <a:defRPr sz="1125" kern="1200">
          <a:solidFill>
            <a:schemeClr val="tx1"/>
          </a:solidFill>
          <a:latin typeface="+mn-lt"/>
          <a:ea typeface="+mn-ea"/>
          <a:cs typeface="+mn-cs"/>
        </a:defRPr>
      </a:lvl6pPr>
      <a:lvl7pPr marL="1671638" indent="-128588" algn="l" defTabSz="257175" rtl="0" eaLnBrk="1" latinLnBrk="0" hangingPunct="1">
        <a:spcBef>
          <a:spcPct val="20000"/>
        </a:spcBef>
        <a:buFont typeface="Arial"/>
        <a:buChar char="•"/>
        <a:defRPr sz="1125" kern="1200">
          <a:solidFill>
            <a:schemeClr val="tx1"/>
          </a:solidFill>
          <a:latin typeface="+mn-lt"/>
          <a:ea typeface="+mn-ea"/>
          <a:cs typeface="+mn-cs"/>
        </a:defRPr>
      </a:lvl7pPr>
      <a:lvl8pPr marL="1928813" indent="-128588" algn="l" defTabSz="257175" rtl="0" eaLnBrk="1" latinLnBrk="0" hangingPunct="1">
        <a:spcBef>
          <a:spcPct val="20000"/>
        </a:spcBef>
        <a:buFont typeface="Arial"/>
        <a:buChar char="•"/>
        <a:defRPr sz="1125" kern="1200">
          <a:solidFill>
            <a:schemeClr val="tx1"/>
          </a:solidFill>
          <a:latin typeface="+mn-lt"/>
          <a:ea typeface="+mn-ea"/>
          <a:cs typeface="+mn-cs"/>
        </a:defRPr>
      </a:lvl8pPr>
      <a:lvl9pPr marL="2185988" indent="-128588" algn="l" defTabSz="257175"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en-US"/>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ctrTitle" idx="4294967295"/>
          </p:nvPr>
        </p:nvSpPr>
        <p:spPr>
          <a:xfrm>
            <a:off x="2258616" y="2911932"/>
            <a:ext cx="4626769" cy="1822528"/>
          </a:xfrm>
        </p:spPr>
        <p:txBody>
          <a:bodyPr/>
          <a:lstStyle/>
          <a:p>
            <a:r>
              <a:rPr lang="en-US" dirty="0">
                <a:latin typeface="Whitney" pitchFamily="50" charset="0"/>
              </a:rPr>
              <a:t>Sample Emails Requesting an informational conversation </a:t>
            </a:r>
          </a:p>
        </p:txBody>
      </p:sp>
    </p:spTree>
    <p:extLst>
      <p:ext uri="{BB962C8B-B14F-4D97-AF65-F5344CB8AC3E}">
        <p14:creationId xmlns:p14="http://schemas.microsoft.com/office/powerpoint/2010/main" val="150748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nchor="t"/>
          <a:lstStyle/>
          <a:p>
            <a:r>
              <a:rPr lang="en-US" sz="6000" dirty="0"/>
              <a:t>B-A-R Formula </a:t>
            </a:r>
            <a:br>
              <a:rPr lang="en-US" sz="6000" dirty="0"/>
            </a:br>
            <a:br>
              <a:rPr lang="en-US" sz="6000" dirty="0"/>
            </a:br>
            <a:br>
              <a:rPr lang="en-US" sz="6000" dirty="0"/>
            </a:br>
            <a:br>
              <a:rPr lang="en-US" sz="6000" dirty="0"/>
            </a:br>
            <a:r>
              <a:rPr lang="en-US" sz="4800" dirty="0"/>
              <a:t>Resume Bullet Writing </a:t>
            </a: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solidFill>
                  <a:srgbClr val="FF0000"/>
                </a:solidFill>
              </a:rPr>
              <a:t>Writing B-A-R Statements </a:t>
            </a:r>
          </a:p>
          <a:p>
            <a:pPr marL="0" indent="0">
              <a:buNone/>
            </a:pPr>
            <a:r>
              <a:rPr lang="en-US" sz="1800" dirty="0"/>
              <a:t>When writing your B-A-R statements it’s important to assess your prior accomplishments or consider the ways you had an impact in your role. </a:t>
            </a:r>
          </a:p>
          <a:p>
            <a:pPr lvl="1"/>
            <a:r>
              <a:rPr lang="en-US" sz="1800" dirty="0">
                <a:solidFill>
                  <a:schemeClr val="tx1"/>
                </a:solidFill>
              </a:rPr>
              <a:t>B-A-R statements should always start with a </a:t>
            </a:r>
            <a:r>
              <a:rPr lang="en-US" sz="1800" b="1" dirty="0">
                <a:solidFill>
                  <a:schemeClr val="tx1"/>
                </a:solidFill>
              </a:rPr>
              <a:t>strong action verb</a:t>
            </a:r>
            <a:r>
              <a:rPr lang="en-US" sz="1800" dirty="0">
                <a:solidFill>
                  <a:schemeClr val="tx1"/>
                </a:solidFill>
              </a:rPr>
              <a:t>. Avoid words such as responsible for, aided, worked with, helped, assisted, learned, gained, participated, and etc. These are considered passive phrases and do not actively convey your accomplishments. </a:t>
            </a:r>
          </a:p>
          <a:p>
            <a:pPr marL="128587" lvl="1" indent="0">
              <a:buNone/>
            </a:pPr>
            <a:endParaRPr lang="en-US" sz="1800" dirty="0">
              <a:solidFill>
                <a:schemeClr val="tx1"/>
              </a:solidFill>
            </a:endParaRPr>
          </a:p>
          <a:p>
            <a:pPr lvl="1"/>
            <a:r>
              <a:rPr lang="en-US" sz="1800" b="1" dirty="0">
                <a:solidFill>
                  <a:schemeClr val="tx1"/>
                </a:solidFill>
              </a:rPr>
              <a:t>Quantify</a:t>
            </a:r>
            <a:r>
              <a:rPr lang="en-US" sz="1800" dirty="0">
                <a:solidFill>
                  <a:schemeClr val="tx1"/>
                </a:solidFill>
              </a:rPr>
              <a:t>, if you can. Adding numbers, data, facts, or figures help to demonstrate your impact and result in a stronger bullet. </a:t>
            </a: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10</a:t>
            </a:fld>
            <a:endParaRPr lang="en-US" dirty="0"/>
          </a:p>
        </p:txBody>
      </p:sp>
      <p:graphicFrame>
        <p:nvGraphicFramePr>
          <p:cNvPr id="4" name="Table 3">
            <a:extLst>
              <a:ext uri="{FF2B5EF4-FFF2-40B4-BE49-F238E27FC236}">
                <a16:creationId xmlns:a16="http://schemas.microsoft.com/office/drawing/2014/main" id="{1B58F870-B383-48E4-A308-3CCE486F665A}"/>
              </a:ext>
            </a:extLst>
          </p:cNvPr>
          <p:cNvGraphicFramePr>
            <a:graphicFrameLocks noGrp="1"/>
          </p:cNvGraphicFramePr>
          <p:nvPr>
            <p:extLst>
              <p:ext uri="{D42A27DB-BD31-4B8C-83A1-F6EECF244321}">
                <p14:modId xmlns:p14="http://schemas.microsoft.com/office/powerpoint/2010/main" val="2300516752"/>
              </p:ext>
            </p:extLst>
          </p:nvPr>
        </p:nvGraphicFramePr>
        <p:xfrm>
          <a:off x="457201" y="6096000"/>
          <a:ext cx="7806908" cy="4728731"/>
        </p:xfrm>
        <a:graphic>
          <a:graphicData uri="http://schemas.openxmlformats.org/drawingml/2006/table">
            <a:tbl>
              <a:tblPr firstRow="1" bandRow="1">
                <a:tableStyleId>{5C22544A-7EE6-4342-B048-85BDC9FD1C3A}</a:tableStyleId>
              </a:tblPr>
              <a:tblGrid>
                <a:gridCol w="1951727">
                  <a:extLst>
                    <a:ext uri="{9D8B030D-6E8A-4147-A177-3AD203B41FA5}">
                      <a16:colId xmlns:a16="http://schemas.microsoft.com/office/drawing/2014/main" val="3488668013"/>
                    </a:ext>
                  </a:extLst>
                </a:gridCol>
                <a:gridCol w="1951727">
                  <a:extLst>
                    <a:ext uri="{9D8B030D-6E8A-4147-A177-3AD203B41FA5}">
                      <a16:colId xmlns:a16="http://schemas.microsoft.com/office/drawing/2014/main" val="2972071950"/>
                    </a:ext>
                  </a:extLst>
                </a:gridCol>
                <a:gridCol w="1951727">
                  <a:extLst>
                    <a:ext uri="{9D8B030D-6E8A-4147-A177-3AD203B41FA5}">
                      <a16:colId xmlns:a16="http://schemas.microsoft.com/office/drawing/2014/main" val="3969646271"/>
                    </a:ext>
                  </a:extLst>
                </a:gridCol>
                <a:gridCol w="1951727">
                  <a:extLst>
                    <a:ext uri="{9D8B030D-6E8A-4147-A177-3AD203B41FA5}">
                      <a16:colId xmlns:a16="http://schemas.microsoft.com/office/drawing/2014/main" val="2750527611"/>
                    </a:ext>
                  </a:extLst>
                </a:gridCol>
              </a:tblGrid>
              <a:tr h="637800">
                <a:tc>
                  <a:txBody>
                    <a:bodyPr/>
                    <a:lstStyle/>
                    <a:p>
                      <a:r>
                        <a:rPr lang="en-US" dirty="0">
                          <a:solidFill>
                            <a:schemeClr val="bg1"/>
                          </a:solidFill>
                        </a:rPr>
                        <a:t>B= Background</a:t>
                      </a:r>
                    </a:p>
                  </a:txBody>
                  <a:tcPr anchor="ctr"/>
                </a:tc>
                <a:tc>
                  <a:txBody>
                    <a:bodyPr/>
                    <a:lstStyle/>
                    <a:p>
                      <a:r>
                        <a:rPr lang="en-US" dirty="0"/>
                        <a:t>A= Action </a:t>
                      </a:r>
                    </a:p>
                  </a:txBody>
                  <a:tcPr anchor="ctr"/>
                </a:tc>
                <a:tc>
                  <a:txBody>
                    <a:bodyPr/>
                    <a:lstStyle/>
                    <a:p>
                      <a:r>
                        <a:rPr lang="en-US" dirty="0"/>
                        <a:t>R=Result </a:t>
                      </a:r>
                    </a:p>
                  </a:txBody>
                  <a:tcPr anchor="ctr"/>
                </a:tc>
                <a:tc>
                  <a:txBody>
                    <a:bodyPr/>
                    <a:lstStyle/>
                    <a:p>
                      <a:r>
                        <a:rPr lang="en-US" dirty="0"/>
                        <a:t>Completed </a:t>
                      </a:r>
                    </a:p>
                  </a:txBody>
                  <a:tcPr anchor="ctr"/>
                </a:tc>
                <a:extLst>
                  <a:ext uri="{0D108BD9-81ED-4DB2-BD59-A6C34878D82A}">
                    <a16:rowId xmlns:a16="http://schemas.microsoft.com/office/drawing/2014/main" val="3619684480"/>
                  </a:ext>
                </a:extLst>
              </a:tr>
              <a:tr h="637800">
                <a:tc>
                  <a:txBody>
                    <a:bodyPr/>
                    <a:lstStyle/>
                    <a:p>
                      <a:r>
                        <a:rPr lang="en-US" dirty="0">
                          <a:solidFill>
                            <a:schemeClr val="tx1"/>
                          </a:solidFill>
                        </a:rPr>
                        <a:t>What did You Do? </a:t>
                      </a:r>
                    </a:p>
                  </a:txBody>
                  <a:tcPr anchor="ctr"/>
                </a:tc>
                <a:tc>
                  <a:txBody>
                    <a:bodyPr/>
                    <a:lstStyle/>
                    <a:p>
                      <a:r>
                        <a:rPr lang="en-US" dirty="0"/>
                        <a:t>How Did You Do It?</a:t>
                      </a:r>
                    </a:p>
                  </a:txBody>
                  <a:tcPr anchor="ctr"/>
                </a:tc>
                <a:tc>
                  <a:txBody>
                    <a:bodyPr/>
                    <a:lstStyle/>
                    <a:p>
                      <a:r>
                        <a:rPr lang="en-US" dirty="0"/>
                        <a:t>Why did you do it? What was the purpose or result?</a:t>
                      </a:r>
                    </a:p>
                  </a:txBody>
                  <a:tcPr anchor="ctr"/>
                </a:tc>
                <a:tc>
                  <a:txBody>
                    <a:bodyPr/>
                    <a:lstStyle/>
                    <a:p>
                      <a:r>
                        <a:rPr lang="en-US" dirty="0"/>
                        <a:t>Completed B-A-R Statement </a:t>
                      </a:r>
                    </a:p>
                  </a:txBody>
                  <a:tcPr anchor="ctr"/>
                </a:tc>
                <a:extLst>
                  <a:ext uri="{0D108BD9-81ED-4DB2-BD59-A6C34878D82A}">
                    <a16:rowId xmlns:a16="http://schemas.microsoft.com/office/drawing/2014/main" val="2142204911"/>
                  </a:ext>
                </a:extLst>
              </a:tr>
              <a:tr h="637800">
                <a:tc>
                  <a:txBody>
                    <a:bodyPr/>
                    <a:lstStyle/>
                    <a:p>
                      <a:r>
                        <a:rPr lang="en-US" dirty="0">
                          <a:solidFill>
                            <a:schemeClr val="tx1"/>
                          </a:solidFill>
                        </a:rPr>
                        <a:t>Developed content for social media channels </a:t>
                      </a:r>
                    </a:p>
                  </a:txBody>
                  <a:tcPr anchor="ctr"/>
                </a:tc>
                <a:tc>
                  <a:txBody>
                    <a:bodyPr/>
                    <a:lstStyle/>
                    <a:p>
                      <a:r>
                        <a:rPr lang="en-US" dirty="0"/>
                        <a:t>Wrote blog posts, developed videos, and crated white papers </a:t>
                      </a:r>
                    </a:p>
                  </a:txBody>
                  <a:tcPr anchor="ctr"/>
                </a:tc>
                <a:tc>
                  <a:txBody>
                    <a:bodyPr/>
                    <a:lstStyle/>
                    <a:p>
                      <a:r>
                        <a:rPr lang="en-US" dirty="0"/>
                        <a:t>The company wanted to increase lead generation efforts by position themselves as a thought leader</a:t>
                      </a:r>
                    </a:p>
                  </a:txBody>
                  <a:tcPr anchor="ctr"/>
                </a:tc>
                <a:tc>
                  <a:txBody>
                    <a:bodyPr/>
                    <a:lstStyle/>
                    <a:p>
                      <a:r>
                        <a:rPr lang="en-US" dirty="0"/>
                        <a:t>Increased lead generation 30% by developing engaging content for social media channels through blog posts, videos, and whitepapers</a:t>
                      </a:r>
                    </a:p>
                  </a:txBody>
                  <a:tcPr anchor="ctr"/>
                </a:tc>
                <a:extLst>
                  <a:ext uri="{0D108BD9-81ED-4DB2-BD59-A6C34878D82A}">
                    <a16:rowId xmlns:a16="http://schemas.microsoft.com/office/drawing/2014/main" val="600174227"/>
                  </a:ext>
                </a:extLst>
              </a:tr>
              <a:tr h="637800">
                <a:tc>
                  <a:txBody>
                    <a:bodyPr/>
                    <a:lstStyle/>
                    <a:p>
                      <a:r>
                        <a:rPr lang="en-US" dirty="0">
                          <a:solidFill>
                            <a:schemeClr val="tx1"/>
                          </a:solidFill>
                        </a:rPr>
                        <a:t>Automated report for sales team</a:t>
                      </a:r>
                    </a:p>
                  </a:txBody>
                  <a:tcPr anchor="ctr"/>
                </a:tc>
                <a:tc>
                  <a:txBody>
                    <a:bodyPr/>
                    <a:lstStyle/>
                    <a:p>
                      <a:r>
                        <a:rPr lang="en-US" dirty="0">
                          <a:solidFill>
                            <a:schemeClr val="tx1"/>
                          </a:solidFill>
                        </a:rPr>
                        <a:t>Used filters, parameters, and calculated sets of qualified sales leads </a:t>
                      </a:r>
                    </a:p>
                  </a:txBody>
                  <a:tcPr anchor="ctr"/>
                </a:tc>
                <a:tc>
                  <a:txBody>
                    <a:bodyPr/>
                    <a:lstStyle/>
                    <a:p>
                      <a:r>
                        <a:rPr lang="en-US" dirty="0">
                          <a:solidFill>
                            <a:schemeClr val="tx1"/>
                          </a:solidFill>
                        </a:rPr>
                        <a:t>Company wanted to have timely reports to better target prospects</a:t>
                      </a:r>
                    </a:p>
                  </a:txBody>
                  <a:tcPr anchor="ctr"/>
                </a:tc>
                <a:tc>
                  <a:txBody>
                    <a:bodyPr/>
                    <a:lstStyle/>
                    <a:p>
                      <a:r>
                        <a:rPr lang="en-US" dirty="0">
                          <a:solidFill>
                            <a:schemeClr val="tx1"/>
                          </a:solidFill>
                        </a:rPr>
                        <a:t>Enhanced lead conversation rate by 24% by automating reports using filters, parameters, and calculated sets of leads, which enabled sales team to better target prospects </a:t>
                      </a:r>
                    </a:p>
                  </a:txBody>
                  <a:tcPr anchor="ctr"/>
                </a:tc>
                <a:extLst>
                  <a:ext uri="{0D108BD9-81ED-4DB2-BD59-A6C34878D82A}">
                    <a16:rowId xmlns:a16="http://schemas.microsoft.com/office/drawing/2014/main" val="1160092983"/>
                  </a:ext>
                </a:extLst>
              </a:tr>
              <a:tr h="637800">
                <a:tc>
                  <a:txBody>
                    <a:bodyPr/>
                    <a:lstStyle/>
                    <a:p>
                      <a:r>
                        <a:rPr lang="en-US" dirty="0">
                          <a:solidFill>
                            <a:schemeClr val="tx1"/>
                          </a:solidFill>
                        </a:rPr>
                        <a:t>Conducted community outreach</a:t>
                      </a:r>
                    </a:p>
                  </a:txBody>
                  <a:tcPr anchor="ctr"/>
                </a:tc>
                <a:tc>
                  <a:txBody>
                    <a:bodyPr/>
                    <a:lstStyle/>
                    <a:p>
                      <a:r>
                        <a:rPr lang="en-US" dirty="0">
                          <a:solidFill>
                            <a:schemeClr val="tx1"/>
                          </a:solidFill>
                        </a:rPr>
                        <a:t>Through phone banks, hosting booths at local events, and  email campaigns </a:t>
                      </a:r>
                    </a:p>
                  </a:txBody>
                  <a:tcPr anchor="ctr"/>
                </a:tc>
                <a:tc>
                  <a:txBody>
                    <a:bodyPr/>
                    <a:lstStyle/>
                    <a:p>
                      <a:r>
                        <a:rPr lang="en-US" dirty="0">
                          <a:solidFill>
                            <a:schemeClr val="tx1"/>
                          </a:solidFill>
                        </a:rPr>
                        <a:t>Organization wanted to grow active volunteer network </a:t>
                      </a:r>
                    </a:p>
                  </a:txBody>
                  <a:tcPr anchor="ctr"/>
                </a:tc>
                <a:tc>
                  <a:txBody>
                    <a:bodyPr/>
                    <a:lstStyle/>
                    <a:p>
                      <a:r>
                        <a:rPr lang="en-US" dirty="0">
                          <a:solidFill>
                            <a:schemeClr val="tx1"/>
                          </a:solidFill>
                        </a:rPr>
                        <a:t>Grew volunteer network 40% by conducting community outreach using phone banking, direct mail, and email campaigns</a:t>
                      </a:r>
                    </a:p>
                  </a:txBody>
                  <a:tcPr anchor="ctr"/>
                </a:tc>
                <a:extLst>
                  <a:ext uri="{0D108BD9-81ED-4DB2-BD59-A6C34878D82A}">
                    <a16:rowId xmlns:a16="http://schemas.microsoft.com/office/drawing/2014/main" val="2140254148"/>
                  </a:ext>
                </a:extLst>
              </a:tr>
              <a:tr h="637800">
                <a:tc>
                  <a:txBody>
                    <a:bodyPr/>
                    <a:lstStyle/>
                    <a:p>
                      <a:r>
                        <a:rPr lang="en-US" dirty="0">
                          <a:solidFill>
                            <a:schemeClr val="tx1"/>
                          </a:solidFill>
                        </a:rPr>
                        <a:t>Performed security audits </a:t>
                      </a:r>
                    </a:p>
                  </a:txBody>
                  <a:tcPr anchor="ctr"/>
                </a:tc>
                <a:tc>
                  <a:txBody>
                    <a:bodyPr/>
                    <a:lstStyle/>
                    <a:p>
                      <a:r>
                        <a:rPr lang="en-US" dirty="0">
                          <a:solidFill>
                            <a:schemeClr val="tx1"/>
                          </a:solidFill>
                        </a:rPr>
                        <a:t>By reviewing data security policy, centralizing cyber security efforts, determining network structure,  and creating list of security personnel</a:t>
                      </a:r>
                    </a:p>
                  </a:txBody>
                  <a:tcPr anchor="ctr"/>
                </a:tc>
                <a:tc>
                  <a:txBody>
                    <a:bodyPr/>
                    <a:lstStyle/>
                    <a:p>
                      <a:r>
                        <a:rPr lang="en-US" dirty="0">
                          <a:solidFill>
                            <a:schemeClr val="tx1"/>
                          </a:solidFill>
                        </a:rPr>
                        <a:t>Company wanted to reduce risk and ensure management was informed about current position</a:t>
                      </a:r>
                    </a:p>
                  </a:txBody>
                  <a:tcPr anchor="ctr"/>
                </a:tc>
                <a:tc>
                  <a:txBody>
                    <a:bodyPr/>
                    <a:lstStyle/>
                    <a:p>
                      <a:r>
                        <a:rPr lang="en-US" dirty="0">
                          <a:solidFill>
                            <a:schemeClr val="tx1"/>
                          </a:solidFill>
                        </a:rPr>
                        <a:t>Informed senior leadership about potential security threats by performing an audit on a quarterly basis</a:t>
                      </a:r>
                    </a:p>
                  </a:txBody>
                  <a:tcPr anchor="ctr"/>
                </a:tc>
                <a:extLst>
                  <a:ext uri="{0D108BD9-81ED-4DB2-BD59-A6C34878D82A}">
                    <a16:rowId xmlns:a16="http://schemas.microsoft.com/office/drawing/2014/main" val="3299117270"/>
                  </a:ext>
                </a:extLst>
              </a:tr>
            </a:tbl>
          </a:graphicData>
        </a:graphic>
      </p:graphicFrame>
    </p:spTree>
    <p:extLst>
      <p:ext uri="{BB962C8B-B14F-4D97-AF65-F5344CB8AC3E}">
        <p14:creationId xmlns:p14="http://schemas.microsoft.com/office/powerpoint/2010/main" val="1243971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Skills Section </a:t>
            </a:r>
          </a:p>
          <a:p>
            <a:pPr marL="0" indent="0">
              <a:buNone/>
            </a:pPr>
            <a:r>
              <a:rPr lang="en-US" sz="1800" dirty="0"/>
              <a:t>The skills section is an opportunity for you to incorporate technical or industry specific skills. Be sure to accurately reflect your skills. You should be prepared to discuss any skills that you list on your resume during an interview. Soft skills are highlighted through the content of your resume. You do not list soft skills in the Skills section. Please see the following examples below:</a:t>
            </a:r>
          </a:p>
          <a:p>
            <a:pPr marL="0" indent="0">
              <a:buNone/>
            </a:pPr>
            <a:endParaRPr lang="en-US" sz="1800" dirty="0"/>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r>
              <a:rPr lang="en-US" sz="1400" b="1" dirty="0">
                <a:solidFill>
                  <a:srgbClr val="FF0000"/>
                </a:solidFill>
              </a:rPr>
              <a:t>Note:</a:t>
            </a:r>
          </a:p>
          <a:p>
            <a:pPr marL="0" indent="0">
              <a:buNone/>
            </a:pPr>
            <a:r>
              <a:rPr lang="en-US" sz="1400" i="1" dirty="0"/>
              <a:t>Fluent: </a:t>
            </a:r>
            <a:r>
              <a:rPr lang="en-US" sz="1400" dirty="0"/>
              <a:t>means you have the ability to speak, write, and read the language with ease</a:t>
            </a:r>
          </a:p>
          <a:p>
            <a:pPr marL="0" indent="0">
              <a:buNone/>
            </a:pPr>
            <a:r>
              <a:rPr lang="en-US" sz="1400" i="1" dirty="0"/>
              <a:t>Native: </a:t>
            </a:r>
            <a:r>
              <a:rPr lang="en-US" sz="1400" dirty="0"/>
              <a:t>means you are fluent in the language and have been immersed in the culture</a:t>
            </a:r>
          </a:p>
          <a:p>
            <a:pPr marL="0" indent="0">
              <a:buNone/>
            </a:pPr>
            <a:r>
              <a:rPr lang="en-US" sz="1400" i="1" dirty="0"/>
              <a:t>Conversational: </a:t>
            </a:r>
            <a:r>
              <a:rPr lang="en-US" sz="1400" dirty="0"/>
              <a:t>means you speak the language with relative ease but not fluently </a:t>
            </a:r>
          </a:p>
          <a:p>
            <a:pPr marL="0" indent="0">
              <a:buNone/>
            </a:pPr>
            <a:endParaRPr lang="en-US" sz="1800" dirty="0">
              <a:solidFill>
                <a:srgbClr val="FF0000"/>
              </a:solidFill>
            </a:endParaRPr>
          </a:p>
          <a:p>
            <a:pPr marL="0" indent="0">
              <a:buNone/>
            </a:pPr>
            <a:r>
              <a:rPr lang="en-US" sz="1800" b="1" dirty="0"/>
              <a:t>Leadership Experience: (Optional)</a:t>
            </a:r>
          </a:p>
          <a:p>
            <a:pPr marL="0" indent="0">
              <a:buNone/>
            </a:pPr>
            <a:r>
              <a:rPr lang="en-US" sz="1800" dirty="0"/>
              <a:t>The leadership section is an opportunity to demonstrate skills that you have developed through campus engagement such as student clubs or athletics. </a:t>
            </a: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11</a:t>
            </a:fld>
            <a:endParaRPr lang="en-US" dirty="0"/>
          </a:p>
        </p:txBody>
      </p:sp>
      <p:pic>
        <p:nvPicPr>
          <p:cNvPr id="6" name="Picture 5">
            <a:extLst>
              <a:ext uri="{FF2B5EF4-FFF2-40B4-BE49-F238E27FC236}">
                <a16:creationId xmlns:a16="http://schemas.microsoft.com/office/drawing/2014/main" id="{4233CB6D-3523-48DD-94B3-84CF0BD58FDF}"/>
              </a:ext>
            </a:extLst>
          </p:cNvPr>
          <p:cNvPicPr>
            <a:picLocks noChangeAspect="1"/>
          </p:cNvPicPr>
          <p:nvPr/>
        </p:nvPicPr>
        <p:blipFill>
          <a:blip r:embed="rId2"/>
          <a:stretch>
            <a:fillRect/>
          </a:stretch>
        </p:blipFill>
        <p:spPr>
          <a:xfrm>
            <a:off x="825317" y="4823671"/>
            <a:ext cx="7099665" cy="140977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8" name="Picture 7">
            <a:extLst>
              <a:ext uri="{FF2B5EF4-FFF2-40B4-BE49-F238E27FC236}">
                <a16:creationId xmlns:a16="http://schemas.microsoft.com/office/drawing/2014/main" id="{230665F0-9835-4DB2-81C3-CFC2F7F0D6F2}"/>
              </a:ext>
            </a:extLst>
          </p:cNvPr>
          <p:cNvPicPr>
            <a:picLocks noChangeAspect="1"/>
          </p:cNvPicPr>
          <p:nvPr/>
        </p:nvPicPr>
        <p:blipFill>
          <a:blip r:embed="rId3"/>
          <a:stretch>
            <a:fillRect/>
          </a:stretch>
        </p:blipFill>
        <p:spPr>
          <a:xfrm>
            <a:off x="634821" y="9086850"/>
            <a:ext cx="7505173" cy="152713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541824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endParaRPr lang="en-US" sz="1800" dirty="0">
              <a:solidFill>
                <a:srgbClr val="FF0000"/>
              </a:solidFill>
            </a:endParaRPr>
          </a:p>
          <a:p>
            <a:pPr marL="0" indent="0">
              <a:buNone/>
            </a:pPr>
            <a:r>
              <a:rPr lang="en-US" sz="1800" b="1" dirty="0"/>
              <a:t>Leadership Section: (Optional)</a:t>
            </a:r>
          </a:p>
          <a:p>
            <a:pPr marL="0" indent="0">
              <a:buNone/>
            </a:pPr>
            <a:r>
              <a:rPr lang="en-US" sz="1800" dirty="0"/>
              <a:t>The volunteer section is an opportunity to demonstrate skills that you have developed through volunteer experiences. The volunteer experience listed on your resume should be related to your career goals. </a:t>
            </a:r>
          </a:p>
          <a:p>
            <a:pPr marL="0" indent="0">
              <a:buNone/>
            </a:pPr>
            <a:endParaRPr lang="en-US" sz="1800" b="1" dirty="0">
              <a:solidFill>
                <a:srgbClr val="FF0000"/>
              </a:solidFill>
            </a:endParaRP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12</a:t>
            </a:fld>
            <a:endParaRPr lang="en-US" dirty="0"/>
          </a:p>
        </p:txBody>
      </p:sp>
      <p:pic>
        <p:nvPicPr>
          <p:cNvPr id="10" name="Picture 9">
            <a:extLst>
              <a:ext uri="{FF2B5EF4-FFF2-40B4-BE49-F238E27FC236}">
                <a16:creationId xmlns:a16="http://schemas.microsoft.com/office/drawing/2014/main" id="{DB852893-8C38-45F3-9A5B-BB542B39D8E9}"/>
              </a:ext>
            </a:extLst>
          </p:cNvPr>
          <p:cNvPicPr>
            <a:picLocks noChangeAspect="1"/>
          </p:cNvPicPr>
          <p:nvPr/>
        </p:nvPicPr>
        <p:blipFill>
          <a:blip r:embed="rId2"/>
          <a:stretch>
            <a:fillRect/>
          </a:stretch>
        </p:blipFill>
        <p:spPr>
          <a:xfrm>
            <a:off x="809437" y="4546564"/>
            <a:ext cx="7309226" cy="139707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846217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390032"/>
            <a:ext cx="6540500" cy="2031057"/>
          </a:xfrm>
        </p:spPr>
        <p:txBody>
          <a:bodyPr/>
          <a:lstStyle/>
          <a:p>
            <a:r>
              <a:rPr lang="en-US" sz="6000" dirty="0"/>
              <a:t>Resume Formats</a:t>
            </a:r>
            <a:br>
              <a:rPr lang="en-US" sz="6000" dirty="0"/>
            </a:br>
            <a:br>
              <a:rPr lang="en-US" sz="6000" dirty="0"/>
            </a:br>
            <a:br>
              <a:rPr lang="en-US" sz="6000" dirty="0"/>
            </a:br>
            <a:br>
              <a:rPr lang="en-US" sz="6000" dirty="0"/>
            </a:br>
            <a:r>
              <a:rPr lang="en-US" sz="6000" dirty="0"/>
              <a:t>Entry Level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endParaRPr lang="en-US" sz="1800"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13</a:t>
            </a:fld>
            <a:endParaRPr lang="en-US" dirty="0"/>
          </a:p>
        </p:txBody>
      </p:sp>
      <p:pic>
        <p:nvPicPr>
          <p:cNvPr id="8" name="Picture 7">
            <a:extLst>
              <a:ext uri="{FF2B5EF4-FFF2-40B4-BE49-F238E27FC236}">
                <a16:creationId xmlns:a16="http://schemas.microsoft.com/office/drawing/2014/main" id="{AF7B15CC-DB6A-4537-9AE0-74A0F94BB4E9}"/>
              </a:ext>
            </a:extLst>
          </p:cNvPr>
          <p:cNvPicPr>
            <a:picLocks noChangeAspect="1"/>
          </p:cNvPicPr>
          <p:nvPr/>
        </p:nvPicPr>
        <p:blipFill>
          <a:blip r:embed="rId2"/>
          <a:stretch>
            <a:fillRect/>
          </a:stretch>
        </p:blipFill>
        <p:spPr>
          <a:xfrm>
            <a:off x="945194" y="2644645"/>
            <a:ext cx="7253611" cy="8681488"/>
          </a:xfrm>
          <a:prstGeom prst="rect">
            <a:avLst/>
          </a:prstGeom>
        </p:spPr>
      </p:pic>
    </p:spTree>
    <p:extLst>
      <p:ext uri="{BB962C8B-B14F-4D97-AF65-F5344CB8AC3E}">
        <p14:creationId xmlns:p14="http://schemas.microsoft.com/office/powerpoint/2010/main" val="200583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390032"/>
            <a:ext cx="6540500" cy="2031057"/>
          </a:xfrm>
        </p:spPr>
        <p:txBody>
          <a:bodyPr/>
          <a:lstStyle/>
          <a:p>
            <a:r>
              <a:rPr lang="en-US" sz="6000" dirty="0"/>
              <a:t>Resume Formats</a:t>
            </a:r>
            <a:br>
              <a:rPr lang="en-US" sz="6000" dirty="0"/>
            </a:br>
            <a:br>
              <a:rPr lang="en-US" sz="6000" dirty="0"/>
            </a:br>
            <a:br>
              <a:rPr lang="en-US" sz="6000" dirty="0"/>
            </a:br>
            <a:br>
              <a:rPr lang="en-US" sz="6000" dirty="0"/>
            </a:br>
            <a:r>
              <a:rPr lang="en-US" sz="6000" dirty="0"/>
              <a:t>Experience Level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endParaRPr lang="en-US" sz="1800"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14</a:t>
            </a:fld>
            <a:endParaRPr lang="en-US" dirty="0"/>
          </a:p>
        </p:txBody>
      </p:sp>
      <p:pic>
        <p:nvPicPr>
          <p:cNvPr id="6" name="Picture 5">
            <a:extLst>
              <a:ext uri="{FF2B5EF4-FFF2-40B4-BE49-F238E27FC236}">
                <a16:creationId xmlns:a16="http://schemas.microsoft.com/office/drawing/2014/main" id="{30C0E906-88E2-4440-A981-39290459D1BE}"/>
              </a:ext>
            </a:extLst>
          </p:cNvPr>
          <p:cNvPicPr>
            <a:picLocks noChangeAspect="1"/>
          </p:cNvPicPr>
          <p:nvPr/>
        </p:nvPicPr>
        <p:blipFill>
          <a:blip r:embed="rId2"/>
          <a:stretch>
            <a:fillRect/>
          </a:stretch>
        </p:blipFill>
        <p:spPr>
          <a:xfrm>
            <a:off x="1121085" y="2567871"/>
            <a:ext cx="6901830" cy="8758262"/>
          </a:xfrm>
          <a:prstGeom prst="rect">
            <a:avLst/>
          </a:prstGeom>
        </p:spPr>
      </p:pic>
    </p:spTree>
    <p:extLst>
      <p:ext uri="{BB962C8B-B14F-4D97-AF65-F5344CB8AC3E}">
        <p14:creationId xmlns:p14="http://schemas.microsoft.com/office/powerpoint/2010/main" val="187339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Getting Started</a:t>
            </a:r>
          </a:p>
        </p:txBody>
      </p:sp>
      <p:sp>
        <p:nvSpPr>
          <p:cNvPr id="3" name="Content Placeholder 2"/>
          <p:cNvSpPr>
            <a:spLocks noGrp="1"/>
          </p:cNvSpPr>
          <p:nvPr>
            <p:ph idx="1"/>
          </p:nvPr>
        </p:nvSpPr>
        <p:spPr>
          <a:xfrm>
            <a:off x="457201" y="2792614"/>
            <a:ext cx="8244199" cy="7983633"/>
          </a:xfrm>
        </p:spPr>
        <p:txBody>
          <a:bodyPr/>
          <a:lstStyle/>
          <a:p>
            <a:pPr marL="0" indent="0">
              <a:buNone/>
            </a:pPr>
            <a:r>
              <a:rPr lang="en-US" sz="2400" b="1" dirty="0"/>
              <a:t>Purpose of a Professional Resume </a:t>
            </a:r>
            <a:endParaRPr lang="en-US" sz="2400" dirty="0"/>
          </a:p>
          <a:p>
            <a:pPr marL="0" indent="0">
              <a:buNone/>
            </a:pPr>
            <a:r>
              <a:rPr lang="en-US" sz="2400" dirty="0"/>
              <a:t>A resume is a marketing document and a representation of your professional brand. Your resume </a:t>
            </a:r>
            <a:r>
              <a:rPr lang="en-US" sz="2400" u="sng" dirty="0"/>
              <a:t>should showcase your professional skills</a:t>
            </a:r>
            <a:r>
              <a:rPr lang="en-US" sz="2400" dirty="0"/>
              <a:t> and </a:t>
            </a:r>
            <a:r>
              <a:rPr lang="en-US" sz="2400" u="sng" dirty="0"/>
              <a:t>highlight your most relevant experience </a:t>
            </a:r>
            <a:r>
              <a:rPr lang="en-US" sz="2400" dirty="0"/>
              <a:t>to the position to which you are applying. Employers make quick decisions when making resume decisions. In fact, studies have shown that recruiters and hiring managers make quick assessments quickly spending anywhere from 6 to 30 seconds reviewing resumes. Therefore, you must capture their attention quickly. It’s an important to have a resume with an effective format and strong content. </a:t>
            </a:r>
          </a:p>
          <a:p>
            <a:pPr marL="0" indent="0">
              <a:buNone/>
            </a:pPr>
            <a:endParaRPr lang="en-US" sz="2400" dirty="0"/>
          </a:p>
          <a:p>
            <a:pPr marL="0" indent="0">
              <a:buNone/>
            </a:pPr>
            <a:r>
              <a:rPr lang="en-US" sz="2400" b="1" dirty="0"/>
              <a:t>A professional resume is:</a:t>
            </a:r>
          </a:p>
          <a:p>
            <a:pPr>
              <a:buFont typeface="Wingdings" panose="05000000000000000000" pitchFamily="2" charset="2"/>
              <a:buChar char="q"/>
            </a:pPr>
            <a:r>
              <a:rPr lang="en-US" sz="2400" b="1" dirty="0"/>
              <a:t> </a:t>
            </a:r>
            <a:r>
              <a:rPr lang="en-US" sz="2400" dirty="0"/>
              <a:t>a</a:t>
            </a:r>
            <a:r>
              <a:rPr lang="en-US" sz="2400" b="1" dirty="0"/>
              <a:t> </a:t>
            </a:r>
            <a:r>
              <a:rPr lang="en-US" sz="2400" u="sng" dirty="0"/>
              <a:t>one page </a:t>
            </a:r>
            <a:r>
              <a:rPr lang="en-US" sz="2400" dirty="0"/>
              <a:t>marketing tool that highlights your skills, experiences, and accomplishments which is customized for each application matching your background to their needs. </a:t>
            </a:r>
          </a:p>
          <a:p>
            <a:pPr>
              <a:buFont typeface="Wingdings" panose="05000000000000000000" pitchFamily="2" charset="2"/>
              <a:buChar char="q"/>
            </a:pPr>
            <a:endParaRPr lang="en-US" sz="2400" dirty="0"/>
          </a:p>
          <a:p>
            <a:pPr marL="0" indent="0">
              <a:buNone/>
            </a:pPr>
            <a:r>
              <a:rPr lang="en-US" sz="2400" b="1" dirty="0"/>
              <a:t>A professional resume is not:</a:t>
            </a:r>
          </a:p>
          <a:p>
            <a:pPr>
              <a:buFont typeface="Wingdings" panose="05000000000000000000" pitchFamily="2" charset="2"/>
              <a:buChar char="q"/>
            </a:pPr>
            <a:r>
              <a:rPr lang="en-US" sz="2400" dirty="0"/>
              <a:t> a list of your job description and responsibilities</a:t>
            </a:r>
          </a:p>
          <a:p>
            <a:pPr>
              <a:buFont typeface="Wingdings" panose="05000000000000000000" pitchFamily="2" charset="2"/>
              <a:buChar char="q"/>
            </a:pPr>
            <a:r>
              <a:rPr lang="en-US" sz="2400" dirty="0"/>
              <a:t> an autobiography </a:t>
            </a:r>
          </a:p>
        </p:txBody>
      </p:sp>
      <p:sp>
        <p:nvSpPr>
          <p:cNvPr id="5" name="Slide Number Placeholder 4"/>
          <p:cNvSpPr>
            <a:spLocks noGrp="1"/>
          </p:cNvSpPr>
          <p:nvPr>
            <p:ph type="sldNum" sz="quarter" idx="4"/>
          </p:nvPr>
        </p:nvSpPr>
        <p:spPr/>
        <p:txBody>
          <a:bodyPr/>
          <a:lstStyle/>
          <a:p>
            <a:fld id="{9257DAD1-48AB-8A4C-A054-135C0212BAAD}" type="slidenum">
              <a:rPr lang="en-US" smtClean="0"/>
              <a:pPr/>
              <a:t>2</a:t>
            </a:fld>
            <a:endParaRPr lang="en-US" dirty="0"/>
          </a:p>
        </p:txBody>
      </p:sp>
    </p:spTree>
    <p:extLst>
      <p:ext uri="{BB962C8B-B14F-4D97-AF65-F5344CB8AC3E}">
        <p14:creationId xmlns:p14="http://schemas.microsoft.com/office/powerpoint/2010/main" val="1216745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810971"/>
            <a:ext cx="6540500" cy="2031057"/>
          </a:xfrm>
        </p:spPr>
        <p:txBody>
          <a:bodyPr/>
          <a:lstStyle/>
          <a:p>
            <a:r>
              <a:rPr lang="en-US" sz="6000" dirty="0"/>
              <a:t>SPS Format:</a:t>
            </a:r>
            <a:br>
              <a:rPr lang="en-US" sz="6000" dirty="0"/>
            </a:br>
            <a:br>
              <a:rPr lang="en-US" sz="6000" dirty="0"/>
            </a:br>
            <a:br>
              <a:rPr lang="en-US" sz="6000" dirty="0"/>
            </a:br>
            <a:r>
              <a:rPr lang="en-US" sz="6000" dirty="0"/>
              <a:t>Grammar Rules &amp; </a:t>
            </a:r>
            <a:br>
              <a:rPr lang="en-US" sz="6000" dirty="0"/>
            </a:br>
            <a:br>
              <a:rPr lang="en-US" sz="6000" dirty="0"/>
            </a:br>
            <a:br>
              <a:rPr lang="en-US" sz="6000" dirty="0"/>
            </a:br>
            <a:r>
              <a:rPr lang="en-US" sz="6000" dirty="0"/>
              <a:t>Technical Guidelines</a:t>
            </a: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Rules for Capitalization, Pronouns, Dates, Numbers, and etc.</a:t>
            </a:r>
          </a:p>
          <a:p>
            <a:pPr marL="0" indent="0">
              <a:buNone/>
            </a:pPr>
            <a:endParaRPr lang="en-US" sz="1800" dirty="0"/>
          </a:p>
          <a:p>
            <a:pPr marL="0" indent="0">
              <a:buNone/>
            </a:pPr>
            <a:r>
              <a:rPr lang="en-US" sz="1800" b="1" dirty="0">
                <a:solidFill>
                  <a:srgbClr val="FF0000"/>
                </a:solidFill>
              </a:rPr>
              <a:t>Eliminate Personal Pronouns: </a:t>
            </a:r>
            <a:r>
              <a:rPr lang="en-US" sz="1800" dirty="0"/>
              <a:t>Eliminate personal pronouns (I, we, you, he, she, it, they, me him, her, us, and them.)</a:t>
            </a:r>
          </a:p>
          <a:p>
            <a:pPr marL="0" indent="0">
              <a:buNone/>
            </a:pPr>
            <a:endParaRPr lang="en-US" sz="1800" b="1" dirty="0">
              <a:solidFill>
                <a:srgbClr val="FF0000"/>
              </a:solidFill>
            </a:endParaRPr>
          </a:p>
          <a:p>
            <a:pPr marL="0" indent="0">
              <a:buNone/>
            </a:pPr>
            <a:r>
              <a:rPr lang="en-US" sz="1800" b="1" dirty="0">
                <a:solidFill>
                  <a:srgbClr val="FF0000"/>
                </a:solidFill>
              </a:rPr>
              <a:t>Avoid Articles (a, an, the): </a:t>
            </a:r>
            <a:r>
              <a:rPr lang="en-US" sz="1800" dirty="0"/>
              <a:t>Articles take up precise space on a resume and do not add clarification. </a:t>
            </a:r>
            <a:r>
              <a:rPr lang="en-US" sz="1800" i="1" dirty="0"/>
              <a:t>Substitute: Developed marketing campaign for Developed a marketing campaign </a:t>
            </a:r>
          </a:p>
          <a:p>
            <a:pPr marL="0" indent="0">
              <a:buNone/>
            </a:pPr>
            <a:endParaRPr lang="en-US" sz="1800" i="1" dirty="0"/>
          </a:p>
          <a:p>
            <a:pPr marL="0" indent="0">
              <a:buNone/>
            </a:pPr>
            <a:r>
              <a:rPr lang="en-US" sz="1800" b="1" dirty="0">
                <a:solidFill>
                  <a:srgbClr val="FF0000"/>
                </a:solidFill>
              </a:rPr>
              <a:t>Abbreviations: </a:t>
            </a:r>
            <a:r>
              <a:rPr lang="en-US" sz="1800" dirty="0"/>
              <a:t>Abbreviations are too informal for a resume and not universally understood. </a:t>
            </a:r>
            <a:r>
              <a:rPr lang="en-US" sz="1800" i="1" dirty="0"/>
              <a:t>Use Private Limited instead of PVT. LTD. </a:t>
            </a:r>
          </a:p>
          <a:p>
            <a:pPr marL="0" indent="0">
              <a:buNone/>
            </a:pPr>
            <a:endParaRPr lang="en-US" sz="1800" i="1" dirty="0"/>
          </a:p>
          <a:p>
            <a:pPr marL="0" indent="0">
              <a:buNone/>
            </a:pPr>
            <a:r>
              <a:rPr lang="en-US" sz="1800" b="1" dirty="0">
                <a:solidFill>
                  <a:srgbClr val="FF0000"/>
                </a:solidFill>
              </a:rPr>
              <a:t>Shifts in Tense:</a:t>
            </a:r>
            <a:r>
              <a:rPr lang="en-US" sz="1800" dirty="0">
                <a:solidFill>
                  <a:srgbClr val="FF0000"/>
                </a:solidFill>
              </a:rPr>
              <a:t> </a:t>
            </a:r>
            <a:r>
              <a:rPr lang="en-US" sz="1800" dirty="0"/>
              <a:t>Be sure to double-check the tense of your verbs. If it is a previous position the resume should be written in the past tense (managed, executed, led, etc.). If it is a current position use the present tense (manage, execute, lead, etc.).</a:t>
            </a:r>
          </a:p>
          <a:p>
            <a:pPr marL="0" indent="0">
              <a:buNone/>
            </a:pPr>
            <a:endParaRPr lang="en-US" sz="1800" b="1" dirty="0">
              <a:solidFill>
                <a:srgbClr val="FF0000"/>
              </a:solidFill>
            </a:endParaRPr>
          </a:p>
          <a:p>
            <a:pPr marL="0" indent="0">
              <a:buNone/>
            </a:pPr>
            <a:r>
              <a:rPr lang="en-US" sz="1800" b="1" dirty="0">
                <a:solidFill>
                  <a:srgbClr val="FF0000"/>
                </a:solidFill>
              </a:rPr>
              <a:t>Complex Sentences: </a:t>
            </a:r>
            <a:r>
              <a:rPr lang="en-US" sz="1800" dirty="0"/>
              <a:t>Since most recruiters and hiring managers on spend six to 30 seconds reading a resume, it’s important to keep your sentences simple and easy to understand. </a:t>
            </a:r>
          </a:p>
          <a:p>
            <a:pPr marL="0" indent="0">
              <a:spcBef>
                <a:spcPts val="1800"/>
              </a:spcBef>
              <a:buNone/>
            </a:pPr>
            <a:r>
              <a:rPr lang="en-US" sz="1800" i="1" dirty="0"/>
              <a:t>Complex: Increased social media followership by creating interesting and engaging content that our customers desired where they would spend lots of time on the website to learn how they could increase the personal wealth and improve their finances. </a:t>
            </a:r>
          </a:p>
          <a:p>
            <a:pPr marL="0" indent="0">
              <a:spcBef>
                <a:spcPts val="1800"/>
              </a:spcBef>
              <a:buNone/>
            </a:pPr>
            <a:r>
              <a:rPr lang="en-US" sz="1800" i="1" dirty="0"/>
              <a:t>Simple: Increased social media followers by 30% by creating engaging content to enable customers to improve personal wealth.</a:t>
            </a:r>
          </a:p>
        </p:txBody>
      </p:sp>
      <p:sp>
        <p:nvSpPr>
          <p:cNvPr id="5" name="Slide Number Placeholder 4"/>
          <p:cNvSpPr>
            <a:spLocks noGrp="1"/>
          </p:cNvSpPr>
          <p:nvPr>
            <p:ph type="sldNum" sz="quarter" idx="4"/>
          </p:nvPr>
        </p:nvSpPr>
        <p:spPr/>
        <p:txBody>
          <a:bodyPr/>
          <a:lstStyle/>
          <a:p>
            <a:fld id="{9257DAD1-48AB-8A4C-A054-135C0212BAAD}" type="slidenum">
              <a:rPr lang="en-US" smtClean="0"/>
              <a:pPr/>
              <a:t>3</a:t>
            </a:fld>
            <a:endParaRPr lang="en-US" dirty="0"/>
          </a:p>
        </p:txBody>
      </p:sp>
    </p:spTree>
    <p:extLst>
      <p:ext uri="{BB962C8B-B14F-4D97-AF65-F5344CB8AC3E}">
        <p14:creationId xmlns:p14="http://schemas.microsoft.com/office/powerpoint/2010/main" val="4150185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SPS Format:</a:t>
            </a:r>
            <a:br>
              <a:rPr lang="en-US" sz="6000" dirty="0"/>
            </a:br>
            <a:br>
              <a:rPr lang="en-US" sz="6000" dirty="0"/>
            </a:br>
            <a:br>
              <a:rPr lang="en-US" sz="6000" dirty="0"/>
            </a:br>
            <a:r>
              <a:rPr lang="en-US" sz="6000" dirty="0"/>
              <a:t>Grammar Rules &amp; </a:t>
            </a:r>
            <a:br>
              <a:rPr lang="en-US" sz="6000" dirty="0"/>
            </a:br>
            <a:br>
              <a:rPr lang="en-US" sz="6000" dirty="0"/>
            </a:br>
            <a:br>
              <a:rPr lang="en-US" sz="6000" dirty="0"/>
            </a:br>
            <a:r>
              <a:rPr lang="en-US" sz="6000" dirty="0"/>
              <a:t>Technical Guidelines</a:t>
            </a: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Rules for Capitalization, Pronouns, Dates, Numbers, and etc.</a:t>
            </a:r>
          </a:p>
          <a:p>
            <a:pPr marL="0" indent="0">
              <a:buNone/>
            </a:pPr>
            <a:endParaRPr lang="en-US" sz="1800" dirty="0"/>
          </a:p>
          <a:p>
            <a:pPr marL="0" indent="0">
              <a:buNone/>
            </a:pPr>
            <a:r>
              <a:rPr lang="en-US" sz="1800" b="1" dirty="0">
                <a:solidFill>
                  <a:srgbClr val="FF0000"/>
                </a:solidFill>
              </a:rPr>
              <a:t>Dates: </a:t>
            </a:r>
            <a:r>
              <a:rPr lang="en-US" sz="1800" dirty="0"/>
              <a:t>Write out years 2020-2021 not ‘20-’21 or 2020-21. Additionally, use the complete spelling for months February not Feb.</a:t>
            </a:r>
          </a:p>
          <a:p>
            <a:pPr marL="0" indent="0">
              <a:buNone/>
            </a:pPr>
            <a:endParaRPr lang="en-US" sz="1800" b="1" dirty="0">
              <a:solidFill>
                <a:srgbClr val="FF0000"/>
              </a:solidFill>
            </a:endParaRPr>
          </a:p>
          <a:p>
            <a:pPr marL="0" indent="0">
              <a:buNone/>
            </a:pPr>
            <a:r>
              <a:rPr lang="en-US" sz="1800" b="1" dirty="0">
                <a:solidFill>
                  <a:srgbClr val="FF0000"/>
                </a:solidFill>
              </a:rPr>
              <a:t>Numbers: </a:t>
            </a:r>
            <a:r>
              <a:rPr lang="en-US" sz="1800" dirty="0"/>
              <a:t>Numbers one through nine should be spelled out (ex. five not 5). Numbers 10 and up use the numerical value (ex. 20 not twenty). Also, use figures for large monetary amounts (ex. $237,000 or 20.2 million). If you are applying to jobs in the US and are referring to monetary amounts outside of US currency, translate the amount to US dollars and write it as follows: $548,000. </a:t>
            </a:r>
            <a:endParaRPr lang="en-US" sz="1800" i="1" dirty="0"/>
          </a:p>
          <a:p>
            <a:pPr marL="0" indent="0">
              <a:buNone/>
            </a:pPr>
            <a:endParaRPr lang="en-US" sz="1800" i="1" dirty="0"/>
          </a:p>
          <a:p>
            <a:pPr marL="0" indent="0">
              <a:buNone/>
            </a:pPr>
            <a:r>
              <a:rPr lang="en-US" sz="1800" b="1" dirty="0">
                <a:solidFill>
                  <a:srgbClr val="FF0000"/>
                </a:solidFill>
              </a:rPr>
              <a:t>Fonts: </a:t>
            </a:r>
            <a:r>
              <a:rPr lang="en-US" sz="1800" dirty="0"/>
              <a:t>It is recommended you use a traditional and easy-to-read font style such as Times New Roman, Arial, or Calibri. Fonts should be between the size of 11pt-12pt and should remain consistent in type and size throughout your resume. You can go one size greater for your name and section headers. </a:t>
            </a:r>
            <a:endParaRPr lang="en-US" sz="1800" i="1" dirty="0"/>
          </a:p>
          <a:p>
            <a:pPr marL="0" indent="0">
              <a:buNone/>
            </a:pPr>
            <a:endParaRPr lang="en-US" sz="1800" i="1" dirty="0"/>
          </a:p>
          <a:p>
            <a:pPr marL="0" indent="0">
              <a:buNone/>
            </a:pPr>
            <a:r>
              <a:rPr lang="en-US" sz="1800" b="1" dirty="0">
                <a:solidFill>
                  <a:srgbClr val="FF0000"/>
                </a:solidFill>
              </a:rPr>
              <a:t>Pictures: </a:t>
            </a:r>
            <a:r>
              <a:rPr lang="en-US" sz="1800" dirty="0"/>
              <a:t>Adding pictures or a headshot could hurt your chances with an employer because (1) recruiters are careful to remove bias during the hiring process (2) some may consider it to be unprofessional (3) images are not friendly with applicant tracking software (ATS). </a:t>
            </a: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4</a:t>
            </a:fld>
            <a:endParaRPr lang="en-US" dirty="0"/>
          </a:p>
        </p:txBody>
      </p:sp>
    </p:spTree>
    <p:extLst>
      <p:ext uri="{BB962C8B-B14F-4D97-AF65-F5344CB8AC3E}">
        <p14:creationId xmlns:p14="http://schemas.microsoft.com/office/powerpoint/2010/main" val="70760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HEADER</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r>
              <a:rPr lang="en-US" sz="1800" b="1" dirty="0">
                <a:solidFill>
                  <a:srgbClr val="FF0000"/>
                </a:solidFill>
              </a:rPr>
              <a:t>Name: </a:t>
            </a:r>
            <a:r>
              <a:rPr lang="en-US" sz="1800" dirty="0"/>
              <a:t>Use your legal name. International students or students who prefer to go by a nickname may put their preferred name in parentheses. </a:t>
            </a:r>
            <a:r>
              <a:rPr lang="en-US" sz="1800" i="1" dirty="0"/>
              <a:t>Example: </a:t>
            </a:r>
            <a:r>
              <a:rPr lang="en-US" sz="1800" i="1" dirty="0" err="1"/>
              <a:t>Ke</a:t>
            </a:r>
            <a:r>
              <a:rPr lang="en-US" sz="1800" i="1" dirty="0"/>
              <a:t>-Ling (Kelly) Chen </a:t>
            </a:r>
          </a:p>
          <a:p>
            <a:pPr marL="0" indent="0">
              <a:buNone/>
            </a:pPr>
            <a:endParaRPr lang="en-US" sz="1800" b="1" dirty="0">
              <a:solidFill>
                <a:srgbClr val="FF0000"/>
              </a:solidFill>
            </a:endParaRPr>
          </a:p>
          <a:p>
            <a:pPr marL="0" indent="0">
              <a:buNone/>
            </a:pPr>
            <a:r>
              <a:rPr lang="en-US" sz="1800" b="1" dirty="0">
                <a:solidFill>
                  <a:srgbClr val="FF0000"/>
                </a:solidFill>
              </a:rPr>
              <a:t>Address: </a:t>
            </a:r>
            <a:r>
              <a:rPr lang="en-US" sz="1800" dirty="0"/>
              <a:t>You do not need to include your full address on a resume. It is acceptable to just include city and state. </a:t>
            </a:r>
            <a:r>
              <a:rPr lang="en-US" sz="1800" i="1" dirty="0"/>
              <a:t>Example: Worcester, MA</a:t>
            </a:r>
          </a:p>
          <a:p>
            <a:pPr marL="0" indent="0">
              <a:buNone/>
            </a:pPr>
            <a:endParaRPr lang="en-US" sz="1800" i="1" dirty="0"/>
          </a:p>
          <a:p>
            <a:pPr marL="0" indent="0">
              <a:buNone/>
            </a:pPr>
            <a:r>
              <a:rPr lang="en-US" sz="1800" b="1" dirty="0">
                <a:solidFill>
                  <a:srgbClr val="FF0000"/>
                </a:solidFill>
              </a:rPr>
              <a:t>Phone: </a:t>
            </a:r>
            <a:r>
              <a:rPr lang="en-US" sz="1800" dirty="0"/>
              <a:t>Include one phone number on your resume. Listing more than one phone number can be confusing for your potential employer. We recommend listing the number where the organization will be most likely to reach you. Be sure to review your voicemail message to ensure that it is appropriate and professional. If your voicemail is not setup we recommend setting up your voicemail </a:t>
            </a:r>
            <a:endParaRPr lang="en-US" sz="1800" i="1" dirty="0"/>
          </a:p>
          <a:p>
            <a:pPr marL="0" indent="0">
              <a:buNone/>
            </a:pPr>
            <a:endParaRPr lang="en-US" sz="1800" i="1" dirty="0"/>
          </a:p>
          <a:p>
            <a:pPr marL="0" indent="0">
              <a:buNone/>
            </a:pPr>
            <a:r>
              <a:rPr lang="en-US" sz="1800" b="1" dirty="0">
                <a:solidFill>
                  <a:srgbClr val="FF0000"/>
                </a:solidFill>
              </a:rPr>
              <a:t>Email: </a:t>
            </a:r>
            <a:r>
              <a:rPr lang="en-US" sz="1800" dirty="0"/>
              <a:t>As with phone your phone number, we recommend limiting your email to just one. We recommend using your Clark University email. </a:t>
            </a:r>
          </a:p>
          <a:p>
            <a:pPr marL="0" indent="0">
              <a:buNone/>
            </a:pPr>
            <a:endParaRPr lang="en-US" sz="1800" dirty="0"/>
          </a:p>
          <a:p>
            <a:pPr marL="0" indent="0">
              <a:buNone/>
            </a:pPr>
            <a:r>
              <a:rPr lang="en-US" sz="1800" b="1" dirty="0">
                <a:solidFill>
                  <a:srgbClr val="FF0000"/>
                </a:solidFill>
              </a:rPr>
              <a:t>LinkedIn: </a:t>
            </a:r>
            <a:r>
              <a:rPr lang="en-US" sz="1800" dirty="0"/>
              <a:t>Include your customized LinkedIn URL. Please search the “Help” menu on LinkedIn for specific instructions. </a:t>
            </a:r>
          </a:p>
          <a:p>
            <a:pPr marL="0" indent="0">
              <a:buNone/>
            </a:pPr>
            <a:endParaRPr lang="en-US" sz="1800" dirty="0"/>
          </a:p>
          <a:p>
            <a:pPr marL="0" indent="0">
              <a:buNone/>
            </a:pPr>
            <a:endParaRPr lang="en-US" sz="1800" dirty="0"/>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5</a:t>
            </a:fld>
            <a:endParaRPr lang="en-US" dirty="0"/>
          </a:p>
        </p:txBody>
      </p:sp>
      <p:pic>
        <p:nvPicPr>
          <p:cNvPr id="7" name="Picture 6">
            <a:extLst>
              <a:ext uri="{FF2B5EF4-FFF2-40B4-BE49-F238E27FC236}">
                <a16:creationId xmlns:a16="http://schemas.microsoft.com/office/drawing/2014/main" id="{D25D7338-E482-4F4A-B493-22941E633B38}"/>
              </a:ext>
            </a:extLst>
          </p:cNvPr>
          <p:cNvPicPr>
            <a:picLocks noChangeAspect="1"/>
          </p:cNvPicPr>
          <p:nvPr/>
        </p:nvPicPr>
        <p:blipFill>
          <a:blip r:embed="rId2"/>
          <a:stretch>
            <a:fillRect/>
          </a:stretch>
        </p:blipFill>
        <p:spPr>
          <a:xfrm>
            <a:off x="1007425" y="3419528"/>
            <a:ext cx="7143750" cy="923925"/>
          </a:xfrm>
          <a:prstGeom prst="rect">
            <a:avLst/>
          </a:prstGeom>
        </p:spPr>
      </p:pic>
    </p:spTree>
    <p:extLst>
      <p:ext uri="{BB962C8B-B14F-4D97-AF65-F5344CB8AC3E}">
        <p14:creationId xmlns:p14="http://schemas.microsoft.com/office/powerpoint/2010/main" val="238281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EDUCATION</a:t>
            </a:r>
          </a:p>
          <a:p>
            <a:pPr marL="0" indent="0">
              <a:buNone/>
            </a:pPr>
            <a:endParaRPr lang="en-US" sz="1800" dirty="0"/>
          </a:p>
          <a:p>
            <a:pPr marL="0" indent="0">
              <a:buNone/>
            </a:pPr>
            <a:r>
              <a:rPr lang="en-US" sz="1800" b="1" dirty="0">
                <a:solidFill>
                  <a:srgbClr val="FF0000"/>
                </a:solidFill>
              </a:rPr>
              <a:t>Multiple Degrees from Separate Institutions </a:t>
            </a:r>
          </a:p>
          <a:p>
            <a:pPr marL="0" indent="0">
              <a:buNone/>
            </a:pPr>
            <a:r>
              <a:rPr lang="en-US" sz="1800" b="1" dirty="0"/>
              <a:t>Master of Science in Data Analytics (STEM)		</a:t>
            </a:r>
            <a:r>
              <a:rPr lang="en-US" sz="1800" dirty="0"/>
              <a:t>							Expected June 2022</a:t>
            </a:r>
            <a:endParaRPr lang="en-US" sz="1800" b="1" dirty="0"/>
          </a:p>
          <a:p>
            <a:pPr marL="0" indent="0">
              <a:buNone/>
            </a:pPr>
            <a:r>
              <a:rPr lang="en-US" sz="1800" dirty="0"/>
              <a:t>Clark University; Worcester, MA 					</a:t>
            </a:r>
          </a:p>
          <a:p>
            <a:pPr marL="0" indent="0">
              <a:buNone/>
            </a:pPr>
            <a:endParaRPr lang="en-US" sz="1800" b="1" dirty="0"/>
          </a:p>
          <a:p>
            <a:pPr marL="0" indent="0">
              <a:buNone/>
            </a:pPr>
            <a:r>
              <a:rPr lang="en-US" sz="1800" b="1" dirty="0"/>
              <a:t>Bachelor of Science in Computer Engineering </a:t>
            </a:r>
            <a:r>
              <a:rPr lang="en-US" sz="1800" dirty="0"/>
              <a:t>										   May 2020</a:t>
            </a:r>
          </a:p>
          <a:p>
            <a:pPr marL="0" indent="0">
              <a:buNone/>
            </a:pPr>
            <a:r>
              <a:rPr lang="en-US" sz="1800" dirty="0"/>
              <a:t>University of Mumbai; Mumbai, India 				</a:t>
            </a:r>
            <a:endParaRPr lang="en-US" sz="1800" b="1" dirty="0">
              <a:solidFill>
                <a:srgbClr val="FF0000"/>
              </a:solidFill>
            </a:endParaRPr>
          </a:p>
          <a:p>
            <a:pPr marL="0" indent="0">
              <a:buNone/>
            </a:pPr>
            <a:endParaRPr lang="en-US" sz="1800" b="1" dirty="0">
              <a:solidFill>
                <a:srgbClr val="FF0000"/>
              </a:solidFill>
            </a:endParaRPr>
          </a:p>
          <a:p>
            <a:pPr marL="0" indent="0">
              <a:buNone/>
            </a:pPr>
            <a:r>
              <a:rPr lang="en-US" sz="1800" b="1" dirty="0">
                <a:solidFill>
                  <a:srgbClr val="FF0000"/>
                </a:solidFill>
              </a:rPr>
              <a:t>Multiple Degrees from Same Institution </a:t>
            </a:r>
          </a:p>
          <a:p>
            <a:pPr marL="0" indent="0">
              <a:buNone/>
            </a:pPr>
            <a:r>
              <a:rPr lang="en-US" sz="1800" b="1" dirty="0"/>
              <a:t>Clark University; </a:t>
            </a:r>
            <a:r>
              <a:rPr lang="en-US" sz="1800" dirty="0"/>
              <a:t>Worcester, MA </a:t>
            </a:r>
          </a:p>
          <a:p>
            <a:pPr marL="0" indent="0">
              <a:buNone/>
            </a:pPr>
            <a:r>
              <a:rPr lang="en-US" sz="1800" dirty="0"/>
              <a:t>Master of Science in Communication										      Expected May 2022</a:t>
            </a:r>
          </a:p>
          <a:p>
            <a:pPr marL="0" indent="0">
              <a:buNone/>
            </a:pPr>
            <a:r>
              <a:rPr lang="en-US" sz="1800" dirty="0"/>
              <a:t>Bachelor of Science in Psychology 															   June 2021 </a:t>
            </a:r>
          </a:p>
          <a:p>
            <a:pPr marL="0" indent="0">
              <a:buNone/>
            </a:pPr>
            <a:endParaRPr lang="en-US" sz="1800" b="1" dirty="0">
              <a:solidFill>
                <a:srgbClr val="FF0000"/>
              </a:solidFill>
            </a:endParaRPr>
          </a:p>
          <a:p>
            <a:pPr>
              <a:buFont typeface="Wingdings" panose="05000000000000000000" pitchFamily="2" charset="2"/>
              <a:buChar char="Ø"/>
            </a:pPr>
            <a:r>
              <a:rPr lang="en-US" sz="1800" b="1" dirty="0">
                <a:solidFill>
                  <a:srgbClr val="FF0000"/>
                </a:solidFill>
              </a:rPr>
              <a:t>Location on Page: </a:t>
            </a:r>
            <a:r>
              <a:rPr lang="en-US" sz="1800" dirty="0"/>
              <a:t>Employers often look for the Education section at the top of the resume for current students and recent graduates. More experienced candidates may consider listing their education section at the top of your resume if you have work experience that is relevant to your function or industry. </a:t>
            </a:r>
            <a:endParaRPr lang="en-US" sz="1800" b="1" dirty="0">
              <a:solidFill>
                <a:srgbClr val="FF0000"/>
              </a:solidFill>
            </a:endParaRPr>
          </a:p>
          <a:p>
            <a:pPr marL="0" indent="0">
              <a:buNone/>
            </a:pPr>
            <a:endParaRPr lang="en-US" sz="1800" b="1" dirty="0">
              <a:solidFill>
                <a:srgbClr val="FF0000"/>
              </a:solidFill>
            </a:endParaRPr>
          </a:p>
          <a:p>
            <a:pPr>
              <a:buFont typeface="Wingdings" panose="05000000000000000000" pitchFamily="2" charset="2"/>
              <a:buChar char="Ø"/>
            </a:pPr>
            <a:r>
              <a:rPr lang="en-US" sz="1800" b="1" dirty="0">
                <a:solidFill>
                  <a:srgbClr val="FF0000"/>
                </a:solidFill>
              </a:rPr>
              <a:t> High School: </a:t>
            </a:r>
            <a:r>
              <a:rPr lang="en-US" sz="1800" dirty="0"/>
              <a:t>College level resume should not include high school education or experience. </a:t>
            </a:r>
          </a:p>
          <a:p>
            <a:pPr marL="0" indent="0">
              <a:buNone/>
            </a:pPr>
            <a:endParaRPr lang="en-US" sz="1800" dirty="0"/>
          </a:p>
          <a:p>
            <a:pPr>
              <a:buFont typeface="Wingdings" panose="05000000000000000000" pitchFamily="2" charset="2"/>
              <a:buChar char="Ø"/>
            </a:pPr>
            <a:r>
              <a:rPr lang="en-US" sz="1800" dirty="0"/>
              <a:t> </a:t>
            </a:r>
            <a:r>
              <a:rPr lang="en-US" sz="1800" b="1" dirty="0">
                <a:solidFill>
                  <a:srgbClr val="FF0000"/>
                </a:solidFill>
              </a:rPr>
              <a:t>GPA: </a:t>
            </a:r>
            <a:r>
              <a:rPr lang="en-US" sz="1800" dirty="0"/>
              <a:t>Including your GPA on your resume is optional. If it’s above a 3.0 it may enhance your marketability to prospective employers. If your GPA is below 3.0 we recommend you don’t include your GPA unless specifically asked to by the employer. </a:t>
            </a:r>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6</a:t>
            </a:fld>
            <a:endParaRPr lang="en-US" dirty="0"/>
          </a:p>
        </p:txBody>
      </p:sp>
    </p:spTree>
    <p:extLst>
      <p:ext uri="{BB962C8B-B14F-4D97-AF65-F5344CB8AC3E}">
        <p14:creationId xmlns:p14="http://schemas.microsoft.com/office/powerpoint/2010/main" val="25550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EDUCATION: Academic Team Projects </a:t>
            </a:r>
          </a:p>
          <a:p>
            <a:pPr marL="0" indent="0">
              <a:spcBef>
                <a:spcPts val="1200"/>
              </a:spcBef>
              <a:buNone/>
            </a:pPr>
            <a:r>
              <a:rPr lang="en-US" sz="1800" dirty="0"/>
              <a:t>Recommended for candidates with little to no experience in their field:</a:t>
            </a:r>
          </a:p>
          <a:p>
            <a:pPr>
              <a:spcBef>
                <a:spcPts val="1200"/>
              </a:spcBef>
              <a:buFont typeface="Wingdings" panose="05000000000000000000" pitchFamily="2" charset="2"/>
              <a:buChar char="Ø"/>
            </a:pPr>
            <a:r>
              <a:rPr lang="en-US" sz="1800" dirty="0"/>
              <a:t>Included projects that align with the field or industry you are pursuing </a:t>
            </a:r>
          </a:p>
          <a:p>
            <a:pPr marL="0" indent="0">
              <a:buNone/>
            </a:pPr>
            <a:endParaRPr lang="en-US" sz="1800" dirty="0"/>
          </a:p>
          <a:p>
            <a:pPr>
              <a:buFont typeface="Wingdings" panose="05000000000000000000" pitchFamily="2" charset="2"/>
              <a:buChar char="Ø"/>
            </a:pPr>
            <a:r>
              <a:rPr lang="en-US" sz="1800" dirty="0"/>
              <a:t> It’s better to provide detailed information on your specific contributions to the project versus just an overview of the project</a:t>
            </a:r>
          </a:p>
          <a:p>
            <a:pPr marL="0" indent="0">
              <a:buNone/>
            </a:pPr>
            <a:endParaRPr lang="en-US" sz="1800" dirty="0"/>
          </a:p>
          <a:p>
            <a:pPr>
              <a:buFont typeface="Wingdings" panose="05000000000000000000" pitchFamily="2" charset="2"/>
              <a:buChar char="Ø"/>
            </a:pPr>
            <a:r>
              <a:rPr lang="en-US" sz="1800" dirty="0"/>
              <a:t>Show the employer the technical and soft skills that align with the needs of the role</a:t>
            </a:r>
          </a:p>
          <a:p>
            <a:pPr marL="0" indent="0">
              <a:buNone/>
            </a:pPr>
            <a:endParaRPr lang="en-US" sz="1800" dirty="0"/>
          </a:p>
          <a:p>
            <a:pPr>
              <a:buFont typeface="Wingdings" panose="05000000000000000000" pitchFamily="2" charset="2"/>
              <a:buChar char="Ø"/>
            </a:pPr>
            <a:r>
              <a:rPr lang="en-US" sz="1800" dirty="0"/>
              <a:t>Writing “impact statements” using the B-A-R method. For more information on -witting impacts statements using the B-A-R method, please refer to page XXXX. </a:t>
            </a: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r>
              <a:rPr lang="en-US" sz="1800" b="1" dirty="0">
                <a:solidFill>
                  <a:srgbClr val="FF0000"/>
                </a:solidFill>
              </a:rPr>
              <a:t>Sample: </a:t>
            </a: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b="1" dirty="0">
              <a:solidFill>
                <a:srgbClr val="FF0000"/>
              </a:solidFill>
            </a:endParaRPr>
          </a:p>
          <a:p>
            <a:pPr marL="0" indent="0">
              <a:buNone/>
            </a:pPr>
            <a:endParaRPr lang="en-US" sz="1800" dirty="0"/>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7</a:t>
            </a:fld>
            <a:endParaRPr lang="en-US" dirty="0"/>
          </a:p>
        </p:txBody>
      </p:sp>
      <p:pic>
        <p:nvPicPr>
          <p:cNvPr id="6" name="Picture 5">
            <a:extLst>
              <a:ext uri="{FF2B5EF4-FFF2-40B4-BE49-F238E27FC236}">
                <a16:creationId xmlns:a16="http://schemas.microsoft.com/office/drawing/2014/main" id="{79561EFE-398F-4F8B-B4EB-FE6BF2913E8A}"/>
              </a:ext>
            </a:extLst>
          </p:cNvPr>
          <p:cNvPicPr>
            <a:picLocks noChangeAspect="1"/>
          </p:cNvPicPr>
          <p:nvPr/>
        </p:nvPicPr>
        <p:blipFill>
          <a:blip r:embed="rId2"/>
          <a:stretch>
            <a:fillRect/>
          </a:stretch>
        </p:blipFill>
        <p:spPr>
          <a:xfrm>
            <a:off x="407277" y="7128808"/>
            <a:ext cx="8329446" cy="21560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58176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EDUCATION: </a:t>
            </a:r>
            <a:r>
              <a:rPr lang="en-US" sz="1800" b="1" dirty="0">
                <a:solidFill>
                  <a:srgbClr val="FF0000"/>
                </a:solidFill>
              </a:rPr>
              <a:t>Certifications</a:t>
            </a:r>
            <a:r>
              <a:rPr lang="en-US" sz="1800" b="1" dirty="0"/>
              <a:t> </a:t>
            </a:r>
          </a:p>
          <a:p>
            <a:pPr marL="0" indent="0">
              <a:buNone/>
            </a:pPr>
            <a:r>
              <a:rPr lang="en-US" sz="1800" dirty="0"/>
              <a:t>Certifications can be an effective strategy for differentiating yourself from other candidates. This information is typically shared in the education section. Please see the example below: </a:t>
            </a:r>
          </a:p>
          <a:p>
            <a:pPr marL="0" indent="0">
              <a:buNone/>
            </a:pPr>
            <a:endParaRPr lang="en-US" sz="1800" dirty="0"/>
          </a:p>
          <a:p>
            <a:pPr marL="0" indent="0">
              <a:buNone/>
            </a:pPr>
            <a:r>
              <a:rPr lang="en-US" sz="1800" b="1" dirty="0"/>
              <a:t>Master of Science in Data Analytics (STEM)</a:t>
            </a:r>
            <a:r>
              <a:rPr lang="en-US" sz="1800" dirty="0"/>
              <a:t>									Expected June 2022</a:t>
            </a:r>
          </a:p>
          <a:p>
            <a:pPr marL="0" indent="0">
              <a:buNone/>
            </a:pPr>
            <a:r>
              <a:rPr lang="en-US" sz="1800" dirty="0"/>
              <a:t>Clark University; Worcester, MA 				</a:t>
            </a:r>
          </a:p>
          <a:p>
            <a:pPr marL="0" indent="0">
              <a:buNone/>
            </a:pPr>
            <a:endParaRPr lang="en-US" sz="1800" dirty="0"/>
          </a:p>
          <a:p>
            <a:pPr marL="0" indent="0">
              <a:buNone/>
            </a:pPr>
            <a:r>
              <a:rPr lang="en-US" sz="1800" b="1" dirty="0"/>
              <a:t>Bachelor of Science in Computer Engineering 											   </a:t>
            </a:r>
            <a:r>
              <a:rPr lang="en-US" sz="1800" dirty="0"/>
              <a:t>May 2020</a:t>
            </a:r>
          </a:p>
          <a:p>
            <a:pPr marL="0" indent="0">
              <a:buNone/>
            </a:pPr>
            <a:r>
              <a:rPr lang="en-US" sz="1800" dirty="0"/>
              <a:t>University of Mumbai; Mumbai, India </a:t>
            </a:r>
          </a:p>
          <a:p>
            <a:pPr marL="0" indent="0">
              <a:buNone/>
            </a:pPr>
            <a:endParaRPr lang="en-US" sz="1800" b="1" i="1" dirty="0"/>
          </a:p>
          <a:p>
            <a:pPr marL="0" indent="0">
              <a:buNone/>
            </a:pPr>
            <a:r>
              <a:rPr lang="en-US" sz="1800" b="1" dirty="0"/>
              <a:t>Certifications: </a:t>
            </a:r>
          </a:p>
          <a:p>
            <a:pPr marL="0" indent="0">
              <a:buNone/>
            </a:pPr>
            <a:r>
              <a:rPr lang="en-US" sz="1800" dirty="0"/>
              <a:t>Certified Scrum Master (CSM), Scrum Alliance 										  January 2021</a:t>
            </a:r>
          </a:p>
          <a:p>
            <a:pPr marL="0" indent="0">
              <a:buNone/>
            </a:pPr>
            <a:endParaRPr lang="en-US" sz="1800" dirty="0"/>
          </a:p>
          <a:p>
            <a:pPr marL="0" indent="0">
              <a:buNone/>
            </a:pPr>
            <a:endParaRPr lang="en-US" sz="1800" dirty="0"/>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8</a:t>
            </a:fld>
            <a:endParaRPr lang="en-US" dirty="0"/>
          </a:p>
        </p:txBody>
      </p:sp>
    </p:spTree>
    <p:extLst>
      <p:ext uri="{BB962C8B-B14F-4D97-AF65-F5344CB8AC3E}">
        <p14:creationId xmlns:p14="http://schemas.microsoft.com/office/powerpoint/2010/main" val="4088208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00" y="849472"/>
            <a:ext cx="6540500" cy="2031057"/>
          </a:xfrm>
        </p:spPr>
        <p:txBody>
          <a:bodyPr/>
          <a:lstStyle/>
          <a:p>
            <a:r>
              <a:rPr lang="en-US" sz="6000" dirty="0"/>
              <a:t>Resume Sections </a:t>
            </a:r>
            <a:br>
              <a:rPr lang="en-US" sz="6000" dirty="0"/>
            </a:br>
            <a:br>
              <a:rPr lang="en-US" sz="6000" dirty="0"/>
            </a:br>
            <a:br>
              <a:rPr lang="en-US" sz="6000" dirty="0"/>
            </a:br>
            <a:br>
              <a:rPr lang="en-US" sz="6000" dirty="0"/>
            </a:br>
            <a:endParaRPr lang="en-US" sz="6000" dirty="0"/>
          </a:p>
        </p:txBody>
      </p:sp>
      <p:sp>
        <p:nvSpPr>
          <p:cNvPr id="3" name="Content Placeholder 2"/>
          <p:cNvSpPr>
            <a:spLocks noGrp="1"/>
          </p:cNvSpPr>
          <p:nvPr>
            <p:ph idx="1"/>
          </p:nvPr>
        </p:nvSpPr>
        <p:spPr>
          <a:xfrm>
            <a:off x="457201" y="2792614"/>
            <a:ext cx="8244199" cy="7983633"/>
          </a:xfrm>
        </p:spPr>
        <p:txBody>
          <a:bodyPr/>
          <a:lstStyle/>
          <a:p>
            <a:pPr marL="0" indent="0">
              <a:buNone/>
            </a:pPr>
            <a:r>
              <a:rPr lang="en-US" sz="1800" b="1" dirty="0"/>
              <a:t>EXPERIENCE </a:t>
            </a:r>
          </a:p>
          <a:p>
            <a:pPr marL="0" indent="0">
              <a:buNone/>
            </a:pPr>
            <a:r>
              <a:rPr lang="en-US" sz="1800" dirty="0"/>
              <a:t>The Experience section is an opportunity for you to highlight your skills, accomplishments, and impact you had on a company or organization. Your work experience is listed in </a:t>
            </a:r>
            <a:r>
              <a:rPr lang="en-US" sz="1800" b="1" u="sng" dirty="0"/>
              <a:t>reverse chronological order </a:t>
            </a:r>
            <a:r>
              <a:rPr lang="en-US" sz="1800" dirty="0"/>
              <a:t>and should include:</a:t>
            </a:r>
          </a:p>
          <a:p>
            <a:pPr>
              <a:buFont typeface="Wingdings" panose="05000000000000000000" pitchFamily="2" charset="2"/>
              <a:buChar char="Ø"/>
            </a:pPr>
            <a:r>
              <a:rPr lang="en-US" sz="1800" dirty="0"/>
              <a:t> Company Name &amp; Location</a:t>
            </a:r>
          </a:p>
          <a:p>
            <a:pPr>
              <a:buFont typeface="Wingdings" panose="05000000000000000000" pitchFamily="2" charset="2"/>
              <a:buChar char="Ø"/>
            </a:pPr>
            <a:r>
              <a:rPr lang="en-US" sz="1800" dirty="0"/>
              <a:t>Dates of Employment </a:t>
            </a:r>
          </a:p>
          <a:p>
            <a:pPr marL="0" indent="0">
              <a:spcBef>
                <a:spcPts val="600"/>
              </a:spcBef>
              <a:buNone/>
            </a:pPr>
            <a:r>
              <a:rPr lang="en-US" sz="1800" b="1" dirty="0">
                <a:solidFill>
                  <a:srgbClr val="FF0000"/>
                </a:solidFill>
              </a:rPr>
              <a:t>Example:</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r>
              <a:rPr lang="en-US" sz="1800" b="1" dirty="0">
                <a:solidFill>
                  <a:srgbClr val="FF0000"/>
                </a:solidFill>
              </a:rPr>
              <a:t>Company Name Change: </a:t>
            </a:r>
          </a:p>
          <a:p>
            <a:pPr marL="0" indent="0">
              <a:buNone/>
            </a:pPr>
            <a:endParaRPr lang="en-US" sz="1800" dirty="0"/>
          </a:p>
          <a:p>
            <a:pPr marL="0" indent="0">
              <a:buNone/>
            </a:pPr>
            <a:endParaRPr lang="en-US" sz="1800" b="1" dirty="0">
              <a:solidFill>
                <a:srgbClr val="FF0000"/>
              </a:solidFill>
            </a:endParaRPr>
          </a:p>
        </p:txBody>
      </p:sp>
      <p:sp>
        <p:nvSpPr>
          <p:cNvPr id="5" name="Slide Number Placeholder 4"/>
          <p:cNvSpPr>
            <a:spLocks noGrp="1"/>
          </p:cNvSpPr>
          <p:nvPr>
            <p:ph type="sldNum" sz="quarter" idx="4"/>
          </p:nvPr>
        </p:nvSpPr>
        <p:spPr/>
        <p:txBody>
          <a:bodyPr/>
          <a:lstStyle/>
          <a:p>
            <a:fld id="{9257DAD1-48AB-8A4C-A054-135C0212BAAD}" type="slidenum">
              <a:rPr lang="en-US" smtClean="0"/>
              <a:pPr/>
              <a:t>9</a:t>
            </a:fld>
            <a:endParaRPr lang="en-US" dirty="0"/>
          </a:p>
        </p:txBody>
      </p:sp>
      <p:pic>
        <p:nvPicPr>
          <p:cNvPr id="6" name="Picture 5">
            <a:extLst>
              <a:ext uri="{FF2B5EF4-FFF2-40B4-BE49-F238E27FC236}">
                <a16:creationId xmlns:a16="http://schemas.microsoft.com/office/drawing/2014/main" id="{36360D3A-D2BF-49D8-80B7-283A0467DC31}"/>
              </a:ext>
            </a:extLst>
          </p:cNvPr>
          <p:cNvPicPr>
            <a:picLocks noChangeAspect="1"/>
          </p:cNvPicPr>
          <p:nvPr/>
        </p:nvPicPr>
        <p:blipFill>
          <a:blip r:embed="rId2"/>
          <a:stretch>
            <a:fillRect/>
          </a:stretch>
        </p:blipFill>
        <p:spPr>
          <a:xfrm>
            <a:off x="565149" y="5201143"/>
            <a:ext cx="7635788" cy="103351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Picture 8">
            <a:extLst>
              <a:ext uri="{FF2B5EF4-FFF2-40B4-BE49-F238E27FC236}">
                <a16:creationId xmlns:a16="http://schemas.microsoft.com/office/drawing/2014/main" id="{4FCF1197-1683-48B0-8068-30281149939F}"/>
              </a:ext>
            </a:extLst>
          </p:cNvPr>
          <p:cNvPicPr>
            <a:picLocks noChangeAspect="1"/>
          </p:cNvPicPr>
          <p:nvPr/>
        </p:nvPicPr>
        <p:blipFill>
          <a:blip r:embed="rId3"/>
          <a:stretch>
            <a:fillRect/>
          </a:stretch>
        </p:blipFill>
        <p:spPr>
          <a:xfrm>
            <a:off x="565148" y="6810054"/>
            <a:ext cx="7635789" cy="97579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 name="Picture 9">
            <a:extLst>
              <a:ext uri="{FF2B5EF4-FFF2-40B4-BE49-F238E27FC236}">
                <a16:creationId xmlns:a16="http://schemas.microsoft.com/office/drawing/2014/main" id="{610C250F-7666-4462-BA0A-4FF2A39C1BE3}"/>
              </a:ext>
            </a:extLst>
          </p:cNvPr>
          <p:cNvPicPr>
            <a:picLocks noChangeAspect="1"/>
          </p:cNvPicPr>
          <p:nvPr/>
        </p:nvPicPr>
        <p:blipFill>
          <a:blip r:embed="rId4"/>
          <a:stretch>
            <a:fillRect/>
          </a:stretch>
        </p:blipFill>
        <p:spPr>
          <a:xfrm>
            <a:off x="565149" y="8394986"/>
            <a:ext cx="7635789" cy="273371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2" name="TextBox 11">
            <a:extLst>
              <a:ext uri="{FF2B5EF4-FFF2-40B4-BE49-F238E27FC236}">
                <a16:creationId xmlns:a16="http://schemas.microsoft.com/office/drawing/2014/main" id="{D7F0126C-3721-408D-8535-8A988545CD4F}"/>
              </a:ext>
            </a:extLst>
          </p:cNvPr>
          <p:cNvSpPr txBox="1"/>
          <p:nvPr/>
        </p:nvSpPr>
        <p:spPr>
          <a:xfrm>
            <a:off x="3712850" y="3976204"/>
            <a:ext cx="4179866" cy="646331"/>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n-US" dirty="0"/>
              <a:t>Job Title </a:t>
            </a:r>
          </a:p>
          <a:p>
            <a:pPr>
              <a:buFont typeface="Wingdings" panose="05000000000000000000" pitchFamily="2" charset="2"/>
              <a:buChar char="Ø"/>
            </a:pPr>
            <a:r>
              <a:rPr lang="en-US" dirty="0">
                <a:solidFill>
                  <a:srgbClr val="FF0000"/>
                </a:solidFill>
              </a:rPr>
              <a:t> </a:t>
            </a:r>
            <a:r>
              <a:rPr lang="en-US" dirty="0"/>
              <a:t>Impact Statements using B-A-R method </a:t>
            </a:r>
          </a:p>
        </p:txBody>
      </p:sp>
      <p:sp>
        <p:nvSpPr>
          <p:cNvPr id="13" name="Rectangle 12">
            <a:extLst>
              <a:ext uri="{FF2B5EF4-FFF2-40B4-BE49-F238E27FC236}">
                <a16:creationId xmlns:a16="http://schemas.microsoft.com/office/drawing/2014/main" id="{F99D0FA7-DDC2-4423-B850-5A2DAB79AA01}"/>
              </a:ext>
            </a:extLst>
          </p:cNvPr>
          <p:cNvSpPr/>
          <p:nvPr/>
        </p:nvSpPr>
        <p:spPr>
          <a:xfrm>
            <a:off x="442600" y="7842809"/>
            <a:ext cx="4113755" cy="369332"/>
          </a:xfrm>
          <a:prstGeom prst="rect">
            <a:avLst/>
          </a:prstGeom>
        </p:spPr>
        <p:txBody>
          <a:bodyPr wrap="none">
            <a:spAutoFit/>
          </a:bodyPr>
          <a:lstStyle/>
          <a:p>
            <a:r>
              <a:rPr lang="en-US" b="1" dirty="0">
                <a:solidFill>
                  <a:srgbClr val="FF0000"/>
                </a:solidFill>
              </a:rPr>
              <a:t>Multiple Positions in the Same Company:</a:t>
            </a:r>
          </a:p>
        </p:txBody>
      </p:sp>
      <p:sp>
        <p:nvSpPr>
          <p:cNvPr id="4" name="Rectangle 3">
            <a:extLst>
              <a:ext uri="{FF2B5EF4-FFF2-40B4-BE49-F238E27FC236}">
                <a16:creationId xmlns:a16="http://schemas.microsoft.com/office/drawing/2014/main" id="{8D2F4C48-F334-411A-A2E1-78EFFBBB35BA}"/>
              </a:ext>
            </a:extLst>
          </p:cNvPr>
          <p:cNvSpPr/>
          <p:nvPr/>
        </p:nvSpPr>
        <p:spPr>
          <a:xfrm>
            <a:off x="1054099" y="6896100"/>
            <a:ext cx="1835147" cy="254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sp>
        <p:nvSpPr>
          <p:cNvPr id="11" name="Rectangle 10">
            <a:extLst>
              <a:ext uri="{FF2B5EF4-FFF2-40B4-BE49-F238E27FC236}">
                <a16:creationId xmlns:a16="http://schemas.microsoft.com/office/drawing/2014/main" id="{D60795A0-CE4A-439A-86EA-69832BA2D4A7}"/>
              </a:ext>
            </a:extLst>
          </p:cNvPr>
          <p:cNvSpPr/>
          <p:nvPr/>
        </p:nvSpPr>
        <p:spPr>
          <a:xfrm>
            <a:off x="755649" y="8694274"/>
            <a:ext cx="1835147" cy="254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noFill/>
            </a:endParaRPr>
          </a:p>
        </p:txBody>
      </p:sp>
    </p:spTree>
    <p:extLst>
      <p:ext uri="{BB962C8B-B14F-4D97-AF65-F5344CB8AC3E}">
        <p14:creationId xmlns:p14="http://schemas.microsoft.com/office/powerpoint/2010/main" val="3043905891"/>
      </p:ext>
    </p:extLst>
  </p:cSld>
  <p:clrMapOvr>
    <a:masterClrMapping/>
  </p:clrMapOvr>
</p:sld>
</file>

<file path=ppt/theme/theme1.xml><?xml version="1.0" encoding="utf-8"?>
<a:theme xmlns:a="http://schemas.openxmlformats.org/drawingml/2006/main" name="LEEP">
  <a:themeElements>
    <a:clrScheme name="Custom 3">
      <a:dk1>
        <a:sysClr val="windowText" lastClr="000000"/>
      </a:dk1>
      <a:lt1>
        <a:sysClr val="window" lastClr="FFFFFF"/>
      </a:lt1>
      <a:dk2>
        <a:srgbClr val="19223D"/>
      </a:dk2>
      <a:lt2>
        <a:srgbClr val="EEECE1"/>
      </a:lt2>
      <a:accent1>
        <a:srgbClr val="E51A2D"/>
      </a:accent1>
      <a:accent2>
        <a:srgbClr val="006EA8"/>
      </a:accent2>
      <a:accent3>
        <a:srgbClr val="687C2C"/>
      </a:accent3>
      <a:accent4>
        <a:srgbClr val="DE6221"/>
      </a:accent4>
      <a:accent5>
        <a:srgbClr val="401D50"/>
      </a:accent5>
      <a:accent6>
        <a:srgbClr val="F8CE5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41260</TotalTime>
  <Words>1984</Words>
  <Application>Microsoft Office PowerPoint</Application>
  <PresentationFormat>Custom</PresentationFormat>
  <Paragraphs>198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Arila</vt:lpstr>
      <vt:lpstr>Calibri</vt:lpstr>
      <vt:lpstr>Lucida Grande CE</vt:lpstr>
      <vt:lpstr>Whitney</vt:lpstr>
      <vt:lpstr>Wingdings</vt:lpstr>
      <vt:lpstr>LEEP</vt:lpstr>
      <vt:lpstr>Sample Emails Requesting an informational conversation </vt:lpstr>
      <vt:lpstr>Getting Started</vt:lpstr>
      <vt:lpstr>SPS Format:   Grammar Rules &amp;    Technical Guidelines  </vt:lpstr>
      <vt:lpstr>SPS Format:   Grammar Rules &amp;    Technical Guidelines  </vt:lpstr>
      <vt:lpstr>Resume Sections     </vt:lpstr>
      <vt:lpstr>Resume Sections     </vt:lpstr>
      <vt:lpstr>Resume Sections     </vt:lpstr>
      <vt:lpstr>Resume Sections     </vt:lpstr>
      <vt:lpstr>Resume Sections     </vt:lpstr>
      <vt:lpstr>B-A-R Formula     Resume Bullet Writing </vt:lpstr>
      <vt:lpstr>Resume Sections     </vt:lpstr>
      <vt:lpstr>Resume Sections     </vt:lpstr>
      <vt:lpstr>Resume Formats    Entry Level     </vt:lpstr>
      <vt:lpstr>Resume Formats    Experience Level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 Malcomb</dc:creator>
  <cp:lastModifiedBy>Jasey Richardson</cp:lastModifiedBy>
  <cp:revision>645</cp:revision>
  <cp:lastPrinted>2014-08-18T19:43:04Z</cp:lastPrinted>
  <dcterms:created xsi:type="dcterms:W3CDTF">2011-09-26T16:16:04Z</dcterms:created>
  <dcterms:modified xsi:type="dcterms:W3CDTF">2024-01-25T15:20:03Z</dcterms:modified>
</cp:coreProperties>
</file>